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41"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3" d="100"/>
          <a:sy n="13" d="100"/>
        </p:scale>
        <p:origin x="2202" y="90"/>
      </p:cViewPr>
      <p:guideLst>
        <p:guide orient="horz" pos="12541"/>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5/11/2026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00537" y="6452142"/>
            <a:ext cx="25759560" cy="2862322"/>
          </a:xfrm>
          <a:prstGeom prst="rect">
            <a:avLst/>
          </a:prstGeom>
          <a:noFill/>
        </p:spPr>
        <p:txBody>
          <a:bodyPr wrap="square" rtlCol="0">
            <a:spAutoFit/>
          </a:bodyPr>
          <a:lstStyle/>
          <a:p>
            <a:pPr algn="ctr"/>
            <a:r>
              <a:rPr lang="ro-RO" sz="6000" b="1" dirty="0">
                <a:effectLst/>
                <a:latin typeface="Cambria" panose="02040503050406030204" pitchFamily="18" charset="0"/>
                <a:ea typeface="Cambria" panose="02040503050406030204" pitchFamily="18" charset="0"/>
              </a:rPr>
              <a:t>Calitatea și randamentul fructelor de pepene verde și pepene galben la institutul Horting</a:t>
            </a:r>
            <a:endParaRPr lang="ro-RO" sz="6000" dirty="0">
              <a:effectLst/>
              <a:latin typeface="Cambria" panose="02040503050406030204" pitchFamily="18" charset="0"/>
              <a:ea typeface="Cambria" panose="02040503050406030204" pitchFamily="18" charset="0"/>
            </a:endParaRPr>
          </a:p>
          <a:p>
            <a:pPr algn="ctr"/>
            <a:endParaRPr lang="en-US" sz="6000" b="1" dirty="0">
              <a:solidFill>
                <a:srgbClr val="FF0000"/>
              </a:solidFill>
              <a:latin typeface="Arial" charset="0"/>
              <a:ea typeface="Arial" charset="0"/>
              <a:cs typeface="Arial" charset="0"/>
            </a:endParaRPr>
          </a:p>
        </p:txBody>
      </p:sp>
      <p:sp>
        <p:nvSpPr>
          <p:cNvPr id="19" name="TextBox 18"/>
          <p:cNvSpPr txBox="1"/>
          <p:nvPr/>
        </p:nvSpPr>
        <p:spPr>
          <a:xfrm>
            <a:off x="3521883" y="9056926"/>
            <a:ext cx="28359197" cy="646331"/>
          </a:xfrm>
          <a:prstGeom prst="rect">
            <a:avLst/>
          </a:prstGeom>
          <a:noFill/>
        </p:spPr>
        <p:txBody>
          <a:bodyPr wrap="square" rtlCol="0">
            <a:spAutoFit/>
          </a:bodyPr>
          <a:lstStyle/>
          <a:p>
            <a:pPr algn="r"/>
            <a:r>
              <a:rPr lang="en-GB" sz="3600" b="0" dirty="0">
                <a:effectLst/>
                <a:latin typeface="Cambria" panose="02040503050406030204" pitchFamily="18" charset="0"/>
                <a:ea typeface="Times New Roman" panose="02020603050405020304" pitchFamily="18" charset="0"/>
              </a:rPr>
              <a:t>TOMA (VAPOR) Cristina*, </a:t>
            </a:r>
            <a:r>
              <a:rPr lang="en-US" sz="3600" b="0" dirty="0">
                <a:effectLst/>
                <a:latin typeface="Cambria" panose="02040503050406030204" pitchFamily="18" charset="0"/>
                <a:ea typeface="Times New Roman" panose="02020603050405020304" pitchFamily="18" charset="0"/>
              </a:rPr>
              <a:t>POPESCU Simona,</a:t>
            </a:r>
            <a:r>
              <a:rPr lang="en-GB" sz="3600" b="0" dirty="0">
                <a:effectLst/>
                <a:latin typeface="Cambria" panose="02040503050406030204" pitchFamily="18" charset="0"/>
                <a:ea typeface="Times New Roman" panose="02020603050405020304" pitchFamily="18" charset="0"/>
              </a:rPr>
              <a:t> STERIAN Radu-Andrei</a:t>
            </a:r>
            <a:r>
              <a:rPr lang="en-US" sz="3600" b="0" dirty="0">
                <a:effectLst/>
                <a:latin typeface="Cambria" panose="02040503050406030204" pitchFamily="18" charset="0"/>
                <a:ea typeface="Times New Roman" panose="02020603050405020304" pitchFamily="18" charset="0"/>
              </a:rPr>
              <a:t>, VERINGĂ Daniela, NIȚU Adriana, IORDACHE Bogdan</a:t>
            </a:r>
            <a:endParaRPr lang="ro-RO" sz="3600" b="1" dirty="0">
              <a:effectLst/>
              <a:latin typeface="Times New Roman" panose="02020603050405020304" pitchFamily="18" charset="0"/>
              <a:ea typeface="Times New Roman" panose="02020603050405020304" pitchFamily="18" charset="0"/>
            </a:endParaRPr>
          </a:p>
        </p:txBody>
      </p:sp>
      <p:sp>
        <p:nvSpPr>
          <p:cNvPr id="20" name="TextBox 19"/>
          <p:cNvSpPr txBox="1"/>
          <p:nvPr/>
        </p:nvSpPr>
        <p:spPr>
          <a:xfrm>
            <a:off x="663299" y="10528120"/>
            <a:ext cx="4311036" cy="727085"/>
          </a:xfrm>
          <a:prstGeom prst="rect">
            <a:avLst/>
          </a:prstGeom>
          <a:noFill/>
        </p:spPr>
        <p:txBody>
          <a:bodyPr wrap="square" rtlCol="0">
            <a:spAutoFit/>
          </a:bodyPr>
          <a:lstStyle/>
          <a:p>
            <a:r>
              <a:rPr lang="ro-RO" sz="4000" b="1" dirty="0">
                <a:latin typeface="Arial" charset="0"/>
                <a:ea typeface="Arial" charset="0"/>
                <a:cs typeface="Arial" charset="0"/>
              </a:rPr>
              <a:t>INTRODUCERE </a:t>
            </a:r>
            <a:endParaRPr lang="ro-RO" sz="4000" b="1" dirty="0">
              <a:solidFill>
                <a:srgbClr val="FF0000"/>
              </a:solidFill>
              <a:latin typeface="Arial" charset="0"/>
              <a:ea typeface="Arial" charset="0"/>
              <a:cs typeface="Arial" charset="0"/>
            </a:endParaRPr>
          </a:p>
        </p:txBody>
      </p:sp>
      <p:sp>
        <p:nvSpPr>
          <p:cNvPr id="21" name="TextBox 20"/>
          <p:cNvSpPr txBox="1"/>
          <p:nvPr/>
        </p:nvSpPr>
        <p:spPr>
          <a:xfrm>
            <a:off x="731066" y="22081512"/>
            <a:ext cx="10551914" cy="707886"/>
          </a:xfrm>
          <a:prstGeom prst="rect">
            <a:avLst/>
          </a:prstGeom>
          <a:noFill/>
        </p:spPr>
        <p:txBody>
          <a:bodyPr wrap="square" rtlCol="0">
            <a:spAutoFit/>
          </a:bodyPr>
          <a:lstStyle/>
          <a:p>
            <a:r>
              <a:rPr lang="ro-RO" sz="4000" b="1" dirty="0">
                <a:latin typeface="Arial" charset="0"/>
                <a:ea typeface="Arial" charset="0"/>
                <a:cs typeface="Arial" charset="0"/>
              </a:rPr>
              <a:t>MATERIAL ŞI METODE </a:t>
            </a:r>
            <a:endParaRPr lang="ro-RO" sz="4000" b="1" dirty="0">
              <a:solidFill>
                <a:srgbClr val="FF0000"/>
              </a:solidFill>
              <a:latin typeface="Arial" charset="0"/>
              <a:ea typeface="Arial" charset="0"/>
              <a:cs typeface="Arial" charset="0"/>
            </a:endParaRPr>
          </a:p>
        </p:txBody>
      </p:sp>
      <p:sp>
        <p:nvSpPr>
          <p:cNvPr id="22" name="TextBox 21"/>
          <p:cNvSpPr txBox="1"/>
          <p:nvPr/>
        </p:nvSpPr>
        <p:spPr>
          <a:xfrm>
            <a:off x="16634580" y="10101219"/>
            <a:ext cx="9797436" cy="707886"/>
          </a:xfrm>
          <a:prstGeom prst="rect">
            <a:avLst/>
          </a:prstGeom>
          <a:noFill/>
        </p:spPr>
        <p:txBody>
          <a:bodyPr wrap="square" rtlCol="0">
            <a:spAutoFit/>
          </a:bodyPr>
          <a:lstStyle/>
          <a:p>
            <a:r>
              <a:rPr lang="ro-RO" sz="4000" b="1" dirty="0">
                <a:latin typeface="Arial" charset="0"/>
                <a:ea typeface="Arial" charset="0"/>
                <a:cs typeface="Arial" charset="0"/>
              </a:rPr>
              <a:t>REZULTATE ȘI DISCUȚII </a:t>
            </a:r>
            <a:endParaRPr lang="ro-RO" sz="4000" b="1" dirty="0">
              <a:solidFill>
                <a:srgbClr val="FF0000"/>
              </a:solidFill>
              <a:latin typeface="Arial" charset="0"/>
              <a:ea typeface="Arial" charset="0"/>
              <a:cs typeface="Arial" charset="0"/>
            </a:endParaRPr>
          </a:p>
        </p:txBody>
      </p:sp>
      <p:sp>
        <p:nvSpPr>
          <p:cNvPr id="23" name="TextBox 22"/>
          <p:cNvSpPr txBox="1"/>
          <p:nvPr/>
        </p:nvSpPr>
        <p:spPr>
          <a:xfrm>
            <a:off x="586992" y="32752509"/>
            <a:ext cx="31081866" cy="4925451"/>
          </a:xfrm>
          <a:prstGeom prst="rect">
            <a:avLst/>
          </a:prstGeom>
          <a:noFill/>
        </p:spPr>
        <p:txBody>
          <a:bodyPr wrap="square" rtlCol="0">
            <a:spAutoFit/>
          </a:bodyPr>
          <a:lstStyle/>
          <a:p>
            <a:r>
              <a:rPr lang="ro-RO" sz="4000" b="1" dirty="0">
                <a:latin typeface="Arial" charset="0"/>
                <a:ea typeface="Arial" charset="0"/>
                <a:cs typeface="Arial" charset="0"/>
              </a:rPr>
              <a:t>CONCLUZII </a:t>
            </a:r>
            <a:endParaRPr lang="ro-RO" sz="4000" b="1" dirty="0">
              <a:solidFill>
                <a:srgbClr val="FF0000"/>
              </a:solidFill>
              <a:latin typeface="Arial" charset="0"/>
              <a:ea typeface="Arial" charset="0"/>
              <a:cs typeface="Arial" charset="0"/>
            </a:endParaRPr>
          </a:p>
          <a:p>
            <a:pPr marL="342900" lvl="0" indent="-342900" algn="just">
              <a:lnSpc>
                <a:spcPct val="115000"/>
              </a:lnSpc>
              <a:buFont typeface="+mj-lt"/>
              <a:buAutoNum type="arabicPeriod"/>
            </a:pPr>
            <a:r>
              <a:rPr lang="en-GB" sz="3200" dirty="0" err="1">
                <a:effectLst/>
                <a:latin typeface="Cambria" panose="02040503050406030204" pitchFamily="18" charset="0"/>
                <a:ea typeface="Calibri" panose="020F0502020204030204" pitchFamily="34" charset="0"/>
                <a:cs typeface="Times New Roman" panose="02020603050405020304" pitchFamily="18" charset="0"/>
              </a:rPr>
              <a:t>Între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hibrizii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analizați</a:t>
            </a:r>
            <a:r>
              <a:rPr lang="en-GB" sz="3200" dirty="0">
                <a:effectLst/>
                <a:latin typeface="Cambria" panose="02040503050406030204" pitchFamily="18" charset="0"/>
                <a:ea typeface="Calibri" panose="020F0502020204030204" pitchFamily="34" charset="0"/>
                <a:cs typeface="Times New Roman" panose="02020603050405020304" pitchFamily="18" charset="0"/>
              </a:rPr>
              <a:t> de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pepeni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verzi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și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galbeni</a:t>
            </a:r>
            <a:r>
              <a:rPr lang="en-GB" sz="3200" dirty="0">
                <a:effectLst/>
                <a:latin typeface="Cambria" panose="02040503050406030204" pitchFamily="18" charset="0"/>
                <a:ea typeface="Calibri" panose="020F0502020204030204" pitchFamily="34" charset="0"/>
                <a:cs typeface="Times New Roman" panose="02020603050405020304" pitchFamily="18" charset="0"/>
              </a:rPr>
              <a:t>, s‑au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înregistrat</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diferențe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în</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ceea</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privește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producția</a:t>
            </a:r>
            <a:r>
              <a:rPr lang="en-GB" sz="3200" dirty="0">
                <a:effectLst/>
                <a:latin typeface="Cambria" panose="02040503050406030204" pitchFamily="18" charset="0"/>
                <a:ea typeface="Calibri" panose="020F0502020204030204" pitchFamily="34" charset="0"/>
                <a:cs typeface="Times New Roman" panose="02020603050405020304" pitchFamily="18" charset="0"/>
              </a:rPr>
              <a:t> din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anii</a:t>
            </a:r>
            <a:r>
              <a:rPr lang="en-GB" sz="3200" dirty="0">
                <a:effectLst/>
                <a:latin typeface="Cambria" panose="02040503050406030204" pitchFamily="18" charset="0"/>
                <a:ea typeface="Calibri" panose="020F0502020204030204" pitchFamily="34" charset="0"/>
                <a:cs typeface="Times New Roman" panose="02020603050405020304" pitchFamily="18" charset="0"/>
              </a:rPr>
              <a:t> 2023- 2024,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influențând</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direcția</a:t>
            </a:r>
            <a:r>
              <a:rPr lang="en-GB" sz="3200" dirty="0">
                <a:effectLst/>
                <a:latin typeface="Cambria" panose="02040503050406030204" pitchFamily="18" charset="0"/>
                <a:ea typeface="Calibri" panose="020F0502020204030204" pitchFamily="34" charset="0"/>
                <a:cs typeface="Times New Roman" panose="02020603050405020304" pitchFamily="18" charset="0"/>
              </a:rPr>
              <a:t> de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valorificare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în</a:t>
            </a:r>
            <a:r>
              <a:rPr lang="en-GB" sz="3200" dirty="0">
                <a:effectLst/>
                <a:latin typeface="Cambria" panose="02040503050406030204" pitchFamily="18" charset="0"/>
                <a:ea typeface="Calibri" panose="020F0502020204030204" pitchFamily="34" charset="0"/>
                <a:cs typeface="Times New Roman" panose="02020603050405020304" pitchFamily="18" charset="0"/>
              </a:rPr>
              <a:t> stare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proaspătă</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și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procesată</a:t>
            </a:r>
            <a:r>
              <a:rPr lang="ro-RO"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Times New Roman" panose="02020603050405020304" pitchFamily="18" charset="0"/>
                <a:cs typeface="Times New Roman" panose="02020603050405020304" pitchFamily="18" charset="0"/>
              </a:rPr>
              <a:t>obținând</a:t>
            </a:r>
            <a:r>
              <a:rPr lang="en-GB" sz="32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3200" dirty="0" err="1">
                <a:effectLst/>
                <a:latin typeface="Cambria" panose="02040503050406030204" pitchFamily="18" charset="0"/>
                <a:ea typeface="Times New Roman" panose="02020603050405020304" pitchFamily="18" charset="0"/>
                <a:cs typeface="Times New Roman" panose="02020603050405020304" pitchFamily="18" charset="0"/>
              </a:rPr>
              <a:t>diferite</a:t>
            </a:r>
            <a:r>
              <a:rPr lang="en-GB" sz="32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3200" dirty="0" err="1">
                <a:effectLst/>
                <a:latin typeface="Cambria" panose="02040503050406030204" pitchFamily="18" charset="0"/>
                <a:ea typeface="Times New Roman" panose="02020603050405020304" pitchFamily="18" charset="0"/>
                <a:cs typeface="Times New Roman" panose="02020603050405020304" pitchFamily="18" charset="0"/>
              </a:rPr>
              <a:t>produse</a:t>
            </a:r>
            <a:r>
              <a:rPr lang="en-GB" sz="3200" dirty="0">
                <a:effectLst/>
                <a:latin typeface="Cambria" panose="02040503050406030204" pitchFamily="18" charset="0"/>
                <a:ea typeface="Calibri" panose="020F0502020204030204" pitchFamily="34" charset="0"/>
                <a:cs typeface="Times New Roman" panose="02020603050405020304" pitchFamily="18" charset="0"/>
              </a:rPr>
              <a:t>.</a:t>
            </a:r>
            <a:endParaRPr lang="ro-RO" sz="4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en-GB" sz="3200" dirty="0" err="1">
                <a:effectLst/>
                <a:latin typeface="Cambria" panose="02040503050406030204" pitchFamily="18" charset="0"/>
                <a:ea typeface="Calibri" panose="020F0502020204030204" pitchFamily="34" charset="0"/>
                <a:cs typeface="Times New Roman" panose="02020603050405020304" pitchFamily="18" charset="0"/>
              </a:rPr>
              <a:t>Fenomenul</a:t>
            </a:r>
            <a:r>
              <a:rPr lang="en-GB" sz="3200" dirty="0">
                <a:effectLst/>
                <a:latin typeface="Cambria" panose="02040503050406030204" pitchFamily="18" charset="0"/>
                <a:ea typeface="Calibri" panose="020F0502020204030204" pitchFamily="34" charset="0"/>
                <a:cs typeface="Times New Roman" panose="02020603050405020304" pitchFamily="18" charset="0"/>
              </a:rPr>
              <a:t> de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grindină</a:t>
            </a:r>
            <a:r>
              <a:rPr lang="en-GB" sz="3200" dirty="0">
                <a:effectLst/>
                <a:latin typeface="Cambria" panose="02040503050406030204" pitchFamily="18" charset="0"/>
                <a:ea typeface="Calibri" panose="020F0502020204030204" pitchFamily="34" charset="0"/>
                <a:cs typeface="Times New Roman" panose="02020603050405020304" pitchFamily="18" charset="0"/>
              </a:rPr>
              <a:t> a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influențat</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aspectul</a:t>
            </a:r>
            <a:r>
              <a:rPr lang="en-GB" sz="3200" dirty="0">
                <a:effectLst/>
                <a:latin typeface="Cambria" panose="02040503050406030204" pitchFamily="18" charset="0"/>
                <a:ea typeface="Calibri" panose="020F0502020204030204" pitchFamily="34" charset="0"/>
                <a:cs typeface="Times New Roman" panose="02020603050405020304" pitchFamily="18" charset="0"/>
              </a:rPr>
              <a:t>, forma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și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culoare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cojii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dimensiunea</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fructelor</a:t>
            </a:r>
            <a:r>
              <a:rPr lang="en-GB" sz="3200" dirty="0">
                <a:effectLst/>
                <a:latin typeface="Cambria" panose="02040503050406030204" pitchFamily="18" charset="0"/>
                <a:ea typeface="Calibri" panose="020F0502020204030204" pitchFamily="34" charset="0"/>
                <a:cs typeface="Times New Roman" panose="02020603050405020304" pitchFamily="18" charset="0"/>
              </a:rPr>
              <a:t>, aroma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și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gustul</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fructului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pulpei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influențate</a:t>
            </a:r>
            <a:r>
              <a:rPr lang="en-GB" sz="3200" dirty="0">
                <a:effectLst/>
                <a:latin typeface="Cambria" panose="02040503050406030204" pitchFamily="18" charset="0"/>
                <a:ea typeface="Calibri" panose="020F0502020204030204" pitchFamily="34" charset="0"/>
                <a:cs typeface="Times New Roman" panose="02020603050405020304" pitchFamily="18" charset="0"/>
              </a:rPr>
              <a:t> de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particularitățile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genetice</a:t>
            </a:r>
            <a:r>
              <a:rPr lang="en-GB" sz="3200" dirty="0">
                <a:effectLst/>
                <a:latin typeface="Cambria" panose="02040503050406030204" pitchFamily="18" charset="0"/>
                <a:ea typeface="Calibri" panose="020F0502020204030204" pitchFamily="34" charset="0"/>
                <a:cs typeface="Times New Roman" panose="02020603050405020304" pitchFamily="18" charset="0"/>
              </a:rPr>
              <a:t> ale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fiecărui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hibrid</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3200" dirty="0" err="1">
                <a:effectLst/>
                <a:latin typeface="Cambria" panose="02040503050406030204" pitchFamily="18" charset="0"/>
                <a:ea typeface="Calibri" panose="020F0502020204030204" pitchFamily="34" charset="0"/>
                <a:cs typeface="Times New Roman" panose="02020603050405020304" pitchFamily="18" charset="0"/>
              </a:rPr>
              <a:t>Accidentele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climatice</a:t>
            </a:r>
            <a:r>
              <a:rPr lang="en-GB" sz="3200" dirty="0">
                <a:effectLst/>
                <a:latin typeface="Cambria" panose="02040503050406030204" pitchFamily="18" charset="0"/>
                <a:ea typeface="Calibri" panose="020F0502020204030204" pitchFamily="34" charset="0"/>
                <a:cs typeface="Times New Roman" panose="02020603050405020304" pitchFamily="18" charset="0"/>
              </a:rPr>
              <a:t> de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tipul</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grindinei</a:t>
            </a:r>
            <a:r>
              <a:rPr lang="en-GB" sz="3200" dirty="0">
                <a:effectLst/>
                <a:latin typeface="Cambria" panose="02040503050406030204" pitchFamily="18" charset="0"/>
                <a:ea typeface="Calibri" panose="020F0502020204030204" pitchFamily="34" charset="0"/>
                <a:cs typeface="Times New Roman" panose="02020603050405020304" pitchFamily="18" charset="0"/>
              </a:rPr>
              <a:t> pot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aduce</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mari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pierderi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și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uneori</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cultura</a:t>
            </a:r>
            <a:r>
              <a:rPr lang="en-GB" sz="3200" dirty="0">
                <a:effectLst/>
                <a:latin typeface="Cambria" panose="02040503050406030204" pitchFamily="18" charset="0"/>
                <a:ea typeface="Calibri" panose="020F0502020204030204" pitchFamily="34" charset="0"/>
                <a:cs typeface="Times New Roman" panose="02020603050405020304" pitchFamily="18" charset="0"/>
              </a:rPr>
              <a:t>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poate</a:t>
            </a:r>
            <a:r>
              <a:rPr lang="en-GB" sz="3200" dirty="0">
                <a:effectLst/>
                <a:latin typeface="Cambria" panose="02040503050406030204" pitchFamily="18" charset="0"/>
                <a:ea typeface="Calibri" panose="020F0502020204030204" pitchFamily="34" charset="0"/>
                <a:cs typeface="Times New Roman" panose="02020603050405020304" pitchFamily="18" charset="0"/>
              </a:rPr>
              <a:t> fi </a:t>
            </a:r>
            <a:r>
              <a:rPr lang="en-GB" sz="3200" dirty="0" err="1">
                <a:effectLst/>
                <a:latin typeface="Cambria" panose="02040503050406030204" pitchFamily="18" charset="0"/>
                <a:ea typeface="Calibri" panose="020F0502020204030204" pitchFamily="34" charset="0"/>
                <a:cs typeface="Times New Roman" panose="02020603050405020304" pitchFamily="18" charset="0"/>
              </a:rPr>
              <a:t>compromisă</a:t>
            </a:r>
            <a:r>
              <a:rPr lang="en-GB" sz="3200" dirty="0">
                <a:effectLst/>
                <a:latin typeface="Cambria" panose="02040503050406030204" pitchFamily="18" charset="0"/>
                <a:ea typeface="Calibri" panose="020F0502020204030204" pitchFamily="34" charset="0"/>
                <a:cs typeface="Times New Roman" panose="02020603050405020304" pitchFamily="18" charset="0"/>
              </a:rPr>
              <a:t>.</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o-RO" sz="3200"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8209" y="36614695"/>
            <a:ext cx="31881079" cy="3170099"/>
          </a:xfrm>
          <a:prstGeom prst="rect">
            <a:avLst/>
          </a:prstGeom>
          <a:noFill/>
        </p:spPr>
        <p:txBody>
          <a:bodyPr wrap="square" rtlCol="0">
            <a:spAutoFit/>
          </a:bodyPr>
          <a:lstStyle/>
          <a:p>
            <a:r>
              <a:rPr lang="ro-RO" sz="4000" b="1" noProof="1">
                <a:latin typeface="Arial" charset="0"/>
                <a:ea typeface="Arial" charset="0"/>
                <a:cs typeface="Arial" charset="0"/>
              </a:rPr>
              <a:t>BIBLIOGRAFIE SELECTIVĂ</a:t>
            </a:r>
            <a:endParaRPr lang="ro-RO" sz="4000" b="1" noProof="1">
              <a:solidFill>
                <a:srgbClr val="FF0000"/>
              </a:solidFill>
              <a:latin typeface="Arial" charset="0"/>
              <a:ea typeface="Arial" charset="0"/>
              <a:cs typeface="Arial" charset="0"/>
            </a:endParaRPr>
          </a:p>
          <a:p>
            <a:r>
              <a:rPr lang="en-GB" sz="3200" cap="all" dirty="0" err="1">
                <a:effectLst/>
                <a:latin typeface="Cambria" panose="02040503050406030204" pitchFamily="18" charset="0"/>
                <a:ea typeface="Times New Roman" panose="02020603050405020304" pitchFamily="18" charset="0"/>
              </a:rPr>
              <a:t>P</a:t>
            </a:r>
            <a:r>
              <a:rPr lang="en-GB" sz="3200" dirty="0" err="1">
                <a:effectLst/>
                <a:latin typeface="Cambria" panose="02040503050406030204" pitchFamily="18" charset="0"/>
                <a:ea typeface="Times New Roman" panose="02020603050405020304" pitchFamily="18" charset="0"/>
              </a:rPr>
              <a:t>icanço</a:t>
            </a:r>
            <a:r>
              <a:rPr lang="en-GB" sz="3200" cap="all" dirty="0">
                <a:effectLst/>
                <a:latin typeface="Cambria" panose="02040503050406030204" pitchFamily="18" charset="0"/>
                <a:ea typeface="Times New Roman" panose="02020603050405020304" pitchFamily="18" charset="0"/>
              </a:rPr>
              <a:t>, M. C., </a:t>
            </a:r>
            <a:r>
              <a:rPr lang="en-GB" sz="3200" cap="all" dirty="0" err="1">
                <a:effectLst/>
                <a:latin typeface="Cambria" panose="02040503050406030204" pitchFamily="18" charset="0"/>
                <a:ea typeface="Times New Roman" panose="02020603050405020304" pitchFamily="18" charset="0"/>
              </a:rPr>
              <a:t>B</a:t>
            </a:r>
            <a:r>
              <a:rPr lang="en-GB" sz="3200" dirty="0" err="1">
                <a:effectLst/>
                <a:latin typeface="Cambria" panose="02040503050406030204" pitchFamily="18" charset="0"/>
                <a:ea typeface="Times New Roman" panose="02020603050405020304" pitchFamily="18" charset="0"/>
              </a:rPr>
              <a:t>acci</a:t>
            </a:r>
            <a:r>
              <a:rPr lang="en-GB" sz="3200" cap="all" dirty="0">
                <a:effectLst/>
                <a:latin typeface="Cambria" panose="02040503050406030204" pitchFamily="18" charset="0"/>
                <a:ea typeface="Times New Roman" panose="02020603050405020304" pitchFamily="18" charset="0"/>
              </a:rPr>
              <a:t>, L., C</a:t>
            </a:r>
            <a:r>
              <a:rPr lang="en-GB" sz="3200" dirty="0">
                <a:effectLst/>
                <a:latin typeface="Cambria" panose="02040503050406030204" pitchFamily="18" charset="0"/>
                <a:ea typeface="Times New Roman" panose="02020603050405020304" pitchFamily="18" charset="0"/>
              </a:rPr>
              <a:t>respo</a:t>
            </a:r>
            <a:r>
              <a:rPr lang="en-GB" sz="3200" cap="all" dirty="0">
                <a:effectLst/>
                <a:latin typeface="Cambria" panose="02040503050406030204" pitchFamily="18" charset="0"/>
                <a:ea typeface="Times New Roman" panose="02020603050405020304" pitchFamily="18" charset="0"/>
              </a:rPr>
              <a:t>, A. L. B., M</a:t>
            </a:r>
            <a:r>
              <a:rPr lang="en-GB" sz="3200" dirty="0">
                <a:effectLst/>
                <a:latin typeface="Cambria" panose="02040503050406030204" pitchFamily="18" charset="0"/>
                <a:ea typeface="Times New Roman" panose="02020603050405020304" pitchFamily="18" charset="0"/>
              </a:rPr>
              <a:t>iranda</a:t>
            </a:r>
            <a:r>
              <a:rPr lang="en-GB" sz="3200" cap="all" dirty="0">
                <a:effectLst/>
                <a:latin typeface="Cambria" panose="02040503050406030204" pitchFamily="18" charset="0"/>
                <a:ea typeface="Times New Roman" panose="02020603050405020304" pitchFamily="18" charset="0"/>
              </a:rPr>
              <a:t>, M. M. M., and M</a:t>
            </a:r>
            <a:r>
              <a:rPr lang="en-GB" sz="3200" dirty="0">
                <a:effectLst/>
                <a:latin typeface="Cambria" panose="02040503050406030204" pitchFamily="18" charset="0"/>
                <a:ea typeface="Times New Roman" panose="02020603050405020304" pitchFamily="18" charset="0"/>
              </a:rPr>
              <a:t>artins</a:t>
            </a:r>
            <a:r>
              <a:rPr lang="en-GB" sz="3200" cap="all" dirty="0">
                <a:effectLst/>
                <a:latin typeface="Cambria" panose="02040503050406030204" pitchFamily="18" charset="0"/>
                <a:ea typeface="Times New Roman" panose="02020603050405020304" pitchFamily="18" charset="0"/>
              </a:rPr>
              <a:t>, J. C</a:t>
            </a:r>
            <a:r>
              <a:rPr lang="en-GB" sz="3200" dirty="0">
                <a:effectLst/>
                <a:latin typeface="Cambria" panose="02040503050406030204" pitchFamily="18" charset="0"/>
                <a:ea typeface="Times New Roman" panose="02020603050405020304" pitchFamily="18" charset="0"/>
              </a:rPr>
              <a:t>. (2007). impact of integrated pest management strategies on pest suppression and environmental safety in tomato crops. crop protection, 26(4), 642–650</a:t>
            </a:r>
            <a:endParaRPr lang="ro-RO" sz="3200" dirty="0">
              <a:effectLst/>
              <a:latin typeface="Times New Roman" panose="02020603050405020304" pitchFamily="18" charset="0"/>
              <a:ea typeface="Times New Roman" panose="02020603050405020304" pitchFamily="18" charset="0"/>
            </a:endParaRPr>
          </a:p>
          <a:p>
            <a:r>
              <a:rPr lang="ro-RO" sz="3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Hao Li, Xiaozhen Yang, Hejie Chen, Qi Cui, Genlan Yuan, Xiaocun Han, Chunhua Wei, Yong Zhang, Jianxiang Ma, Xian Zhang, Water requirement characteristics and the optimal irrigation schedule for the growth, yield, and fruit quality of watermelon under plastic film mulching, Scientia Horticulturae,Volume 241,2018,Pages 74-82,ISSN 0304-4238,</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sz="3200" b="1" noProof="1">
              <a:solidFill>
                <a:srgbClr val="FF0000"/>
              </a:solidFill>
              <a:latin typeface="Arial" charset="0"/>
              <a:ea typeface="Arial" charset="0"/>
              <a:cs typeface="Arial"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2" name="TextBox 1">
            <a:extLst>
              <a:ext uri="{FF2B5EF4-FFF2-40B4-BE49-F238E27FC236}">
                <a16:creationId xmlns:a16="http://schemas.microsoft.com/office/drawing/2014/main" id="{8656C391-22C8-4A01-9BE2-1EDAFE0C7596}"/>
              </a:ext>
            </a:extLst>
          </p:cNvPr>
          <p:cNvSpPr txBox="1"/>
          <p:nvPr/>
        </p:nvSpPr>
        <p:spPr>
          <a:xfrm>
            <a:off x="586992" y="11467062"/>
            <a:ext cx="15396859" cy="10433625"/>
          </a:xfrm>
          <a:prstGeom prst="rect">
            <a:avLst/>
          </a:prstGeom>
          <a:noFill/>
        </p:spPr>
        <p:txBody>
          <a:bodyPr wrap="square" rtlCol="0">
            <a:spAutoFit/>
          </a:bodyPr>
          <a:lstStyle/>
          <a:p>
            <a:pPr algn="just"/>
            <a:r>
              <a:rPr lang="ro-RO" sz="3200" dirty="0">
                <a:latin typeface="Cambria" panose="02040503050406030204" pitchFamily="18" charset="0"/>
                <a:ea typeface="Cambria" panose="02040503050406030204" pitchFamily="18" charset="0"/>
              </a:rPr>
              <a:t>Pepenele verde </a:t>
            </a:r>
            <a:r>
              <a:rPr lang="ro-RO" sz="3200" dirty="0">
                <a:solidFill>
                  <a:srgbClr val="000000"/>
                </a:solidFill>
                <a:effectLst/>
                <a:latin typeface="Cambria" panose="02040503050406030204" pitchFamily="18" charset="0"/>
                <a:ea typeface="Times New Roman" panose="02020603050405020304" pitchFamily="18" charset="0"/>
              </a:rPr>
              <a:t>este o legumă îndrăgită care s-a adaptat condițiilor din țara noastră, datorită gustului apreciat de consumatori și gradului crescut de productivitate.</a:t>
            </a:r>
            <a:endParaRPr lang="en-US" sz="3200" dirty="0">
              <a:solidFill>
                <a:srgbClr val="000000"/>
              </a:solidFill>
              <a:latin typeface="Times New Roman" panose="02020603050405020304" pitchFamily="18" charset="0"/>
              <a:ea typeface="Times New Roman" panose="02020603050405020304" pitchFamily="18" charset="0"/>
            </a:endParaRPr>
          </a:p>
          <a:p>
            <a:pPr algn="just"/>
            <a:r>
              <a:rPr lang="ro-RO" sz="3200" dirty="0">
                <a:effectLst/>
                <a:latin typeface="Cambria" panose="02040503050406030204" pitchFamily="18" charset="0"/>
                <a:ea typeface="Times New Roman" panose="02020603050405020304" pitchFamily="18" charset="0"/>
              </a:rPr>
              <a:t>Variația factori</a:t>
            </a:r>
            <a:r>
              <a:rPr lang="en-US" sz="3200" dirty="0">
                <a:effectLst/>
                <a:latin typeface="Cambria" panose="02040503050406030204" pitchFamily="18" charset="0"/>
                <a:ea typeface="Times New Roman" panose="02020603050405020304" pitchFamily="18" charset="0"/>
              </a:rPr>
              <a:t>lor</a:t>
            </a:r>
            <a:r>
              <a:rPr lang="ro-RO" sz="3200" dirty="0">
                <a:effectLst/>
                <a:latin typeface="Cambria" panose="02040503050406030204" pitchFamily="18" charset="0"/>
                <a:ea typeface="Times New Roman" panose="02020603050405020304" pitchFamily="18" charset="0"/>
              </a:rPr>
              <a:t> climatici din cursul anului afectează producțiile agricole de pepeni verzi. Pe baza prognozelor meteorologice, se pot lua  măsuri adecvate de control pentru a evita pierderile specifice culturii de pepeni în fiecare sezon. (Picanço et al., 2017)</a:t>
            </a:r>
            <a:r>
              <a:rPr lang="en-US" sz="3200" dirty="0">
                <a:effectLst/>
                <a:latin typeface="Cambria" panose="02040503050406030204" pitchFamily="18" charset="0"/>
                <a:ea typeface="Times New Roman" panose="02020603050405020304" pitchFamily="18" charset="0"/>
              </a:rPr>
              <a:t>. </a:t>
            </a:r>
            <a:r>
              <a:rPr lang="ro-RO" sz="3200" dirty="0">
                <a:effectLst/>
                <a:latin typeface="Cambria" panose="02040503050406030204" pitchFamily="18" charset="0"/>
                <a:ea typeface="Times New Roman" panose="02020603050405020304" pitchFamily="18" charset="0"/>
              </a:rPr>
              <a:t>Necesarul de apă și frecvența irigațiilor pentru cultura de pepene verde, în diferitele etape de dezvoltare, influențează semnificativ calitatea și randamentul fructelor. Rezultatele privind aplicarea unor cantități variate de apă, în condiții de mulcire cu folie de plastic, constituie repere importante pentru optimizarea producției de pepene verde (Hao Li et al., 2018). Comparativ cu cultivarea pepenilor în mod convențional, cultivarea hidroponică este o altă abordare mai profitabilă, dar cu un preț superior.  Acest sistem a permis obținerea de pepeni galbeni de înaltă calitate, cu productivitate sporită, promovând o strategie durabilă și eficientă pentru cultivarea pepenilor galbeni contribuind la dezvoltarea economică a sectorului. (B Frasetya et al., 2018; B. Supriyanta et al., 2023; RF Syah et al., 2024). Potențialul utilizării testelor acustice și ultrasonice pentru predicția proprietăților fizico-chimice ale pepenilor galbeni este evidențiat în cercetările de specialitate</a:t>
            </a:r>
            <a:r>
              <a:rPr lang="en-US" sz="3200" dirty="0">
                <a:effectLst/>
                <a:latin typeface="Cambria" panose="02040503050406030204" pitchFamily="18" charset="0"/>
                <a:ea typeface="Times New Roman" panose="02020603050405020304" pitchFamily="18" charset="0"/>
              </a:rPr>
              <a:t> </a:t>
            </a:r>
            <a:r>
              <a:rPr lang="en-US" sz="3200" dirty="0" err="1">
                <a:effectLst/>
                <a:latin typeface="Cambria" panose="02040503050406030204" pitchFamily="18" charset="0"/>
                <a:ea typeface="Times New Roman" panose="02020603050405020304" pitchFamily="18" charset="0"/>
              </a:rPr>
              <a:t>unde</a:t>
            </a:r>
            <a:r>
              <a:rPr lang="en-US" sz="3200" dirty="0">
                <a:effectLst/>
                <a:latin typeface="Cambria" panose="02040503050406030204" pitchFamily="18" charset="0"/>
                <a:ea typeface="Times New Roman" panose="02020603050405020304" pitchFamily="18" charset="0"/>
              </a:rPr>
              <a:t> e</a:t>
            </a:r>
            <a:r>
              <a:rPr lang="ro-RO" sz="3200" dirty="0">
                <a:effectLst/>
                <a:latin typeface="Cambria" panose="02040503050406030204" pitchFamily="18" charset="0"/>
                <a:ea typeface="Times New Roman" panose="02020603050405020304" pitchFamily="18" charset="0"/>
              </a:rPr>
              <a:t>ste prezentat un dispozitiv de detecție a maturării, destinat evaluării gradului de coacere al pepenelui verde, care permite atât testarea calității, cât și determinarea momentului optim de recoltare, în funcție de caracteristicile dorite ale fructului (W.A. Pamungkas and N. Bintoro, 2021; N. Khuriyati et al., 2024)</a:t>
            </a:r>
            <a:endParaRPr lang="ro-RO" sz="3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5F2C628-F3B8-42DF-B647-572A3FAFB6B6}"/>
              </a:ext>
            </a:extLst>
          </p:cNvPr>
          <p:cNvSpPr txBox="1"/>
          <p:nvPr/>
        </p:nvSpPr>
        <p:spPr>
          <a:xfrm>
            <a:off x="586992" y="22725550"/>
            <a:ext cx="15419278" cy="5509200"/>
          </a:xfrm>
          <a:prstGeom prst="rect">
            <a:avLst/>
          </a:prstGeom>
          <a:noFill/>
        </p:spPr>
        <p:txBody>
          <a:bodyPr wrap="square" rtlCol="0">
            <a:spAutoFit/>
          </a:bodyPr>
          <a:lstStyle/>
          <a:p>
            <a:pPr indent="449580" algn="just"/>
            <a:r>
              <a:rPr lang="ro-RO" sz="3200" dirty="0">
                <a:effectLst/>
                <a:latin typeface="Cambria" panose="02040503050406030204" pitchFamily="18" charset="0"/>
                <a:ea typeface="Times New Roman" panose="02020603050405020304" pitchFamily="18" charset="0"/>
              </a:rPr>
              <a:t>Observațiile și determinările s-au efectuat pe plante produse în anii 2023 și 2024 în câmpul experimental al ICDIMPH Horting București, folosind doi hibrizi de pepene verde: </a:t>
            </a:r>
            <a:r>
              <a:rPr lang="ro-RO" sz="3200" i="1" dirty="0">
                <a:effectLst/>
                <a:latin typeface="Cambria" panose="02040503050406030204" pitchFamily="18" charset="0"/>
                <a:ea typeface="Times New Roman" panose="02020603050405020304" pitchFamily="18" charset="0"/>
              </a:rPr>
              <a:t>Sorento</a:t>
            </a:r>
            <a:r>
              <a:rPr lang="ro-RO" sz="3200" dirty="0">
                <a:effectLst/>
                <a:latin typeface="Cambria" panose="02040503050406030204" pitchFamily="18" charset="0"/>
                <a:ea typeface="Times New Roman" panose="02020603050405020304" pitchFamily="18" charset="0"/>
              </a:rPr>
              <a:t> și </a:t>
            </a:r>
            <a:r>
              <a:rPr lang="ro-RO" sz="3200" i="1" dirty="0">
                <a:effectLst/>
                <a:latin typeface="Cambria" panose="02040503050406030204" pitchFamily="18" charset="0"/>
                <a:ea typeface="Times New Roman" panose="02020603050405020304" pitchFamily="18" charset="0"/>
              </a:rPr>
              <a:t>Baronessa</a:t>
            </a:r>
            <a:r>
              <a:rPr lang="ro-RO" sz="3200" dirty="0">
                <a:effectLst/>
                <a:latin typeface="Cambria" panose="02040503050406030204" pitchFamily="18" charset="0"/>
                <a:ea typeface="Times New Roman" panose="02020603050405020304" pitchFamily="18" charset="0"/>
              </a:rPr>
              <a:t> și doi hibrizi de pepene galben: </a:t>
            </a:r>
            <a:r>
              <a:rPr lang="ro-RO" sz="3200" i="1" dirty="0">
                <a:effectLst/>
                <a:latin typeface="Cambria" panose="02040503050406030204" pitchFamily="18" charset="0"/>
                <a:ea typeface="Times New Roman" panose="02020603050405020304" pitchFamily="18" charset="0"/>
              </a:rPr>
              <a:t>Raymond </a:t>
            </a:r>
            <a:r>
              <a:rPr lang="ro-RO" sz="3200" dirty="0">
                <a:effectLst/>
                <a:latin typeface="Cambria" panose="02040503050406030204" pitchFamily="18" charset="0"/>
                <a:ea typeface="Times New Roman" panose="02020603050405020304" pitchFamily="18" charset="0"/>
              </a:rPr>
              <a:t>și </a:t>
            </a:r>
            <a:r>
              <a:rPr lang="ro-RO" sz="3200" i="1" dirty="0">
                <a:effectLst/>
                <a:latin typeface="Cambria" panose="02040503050406030204" pitchFamily="18" charset="0"/>
                <a:ea typeface="Times New Roman" panose="02020603050405020304" pitchFamily="18" charset="0"/>
              </a:rPr>
              <a:t>Master.</a:t>
            </a:r>
          </a:p>
          <a:p>
            <a:pPr indent="449580" algn="just"/>
            <a:r>
              <a:rPr lang="ro-RO" sz="3200" dirty="0">
                <a:effectLst/>
                <a:latin typeface="Cambria" panose="02040503050406030204" pitchFamily="18" charset="0"/>
                <a:ea typeface="Times New Roman" panose="02020603050405020304" pitchFamily="18" charset="0"/>
              </a:rPr>
              <a:t>Cultura de pepeni s-a înființat prin răsad, iar randamentul de prindere a fost cuprins între 85-95 %. </a:t>
            </a:r>
            <a:endParaRPr lang="ro-RO" sz="3200" dirty="0">
              <a:effectLst/>
              <a:latin typeface="Times New Roman" panose="02020603050405020304" pitchFamily="18" charset="0"/>
              <a:ea typeface="Times New Roman" panose="02020603050405020304" pitchFamily="18" charset="0"/>
            </a:endParaRPr>
          </a:p>
          <a:p>
            <a:pPr indent="449580" algn="just"/>
            <a:r>
              <a:rPr lang="ro-RO" sz="3200" dirty="0">
                <a:effectLst/>
                <a:latin typeface="Cambria" panose="02040503050406030204" pitchFamily="18" charset="0"/>
                <a:ea typeface="Times New Roman" panose="02020603050405020304" pitchFamily="18" charset="0"/>
                <a:cs typeface="Times New Roman" panose="02020603050405020304" pitchFamily="18" charset="0"/>
              </a:rPr>
              <a:t>Răsadurile au fost sortate și distribuite conform schemei de plantare la distanța de 3,2 m între rânduri și 0,5 m între plante pe rând. </a:t>
            </a:r>
            <a:r>
              <a:rPr lang="ro-RO" sz="3200" dirty="0">
                <a:effectLst/>
                <a:latin typeface="Cambria" panose="02040503050406030204" pitchFamily="18" charset="0"/>
                <a:ea typeface="Times New Roman" panose="02020603050405020304" pitchFamily="18" charset="0"/>
              </a:rPr>
              <a:t>Cultura s-a efectuat cu tehnologii performante, cu hibrizi de înaltă calitate și în condiții optime. S-a efectuat irigarea prin picurare pentru a reduce consumul de apă comparativ cu alte metode folosind benzi de picurare, așezate sub  folia de plastic de culoare închisă. (fig. 1)</a:t>
            </a:r>
            <a:endParaRPr lang="ro-RO" sz="3200" dirty="0">
              <a:effectLst/>
              <a:latin typeface="Times New Roman" panose="02020603050405020304" pitchFamily="18" charset="0"/>
              <a:ea typeface="Times New Roman" panose="02020603050405020304" pitchFamily="18" charset="0"/>
            </a:endParaRPr>
          </a:p>
          <a:p>
            <a:pPr indent="449580" algn="just"/>
            <a:endParaRPr lang="ro-RO" sz="32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D62F10E4-10C1-427B-9D5A-299A06F58E6C}"/>
              </a:ext>
            </a:extLst>
          </p:cNvPr>
          <p:cNvPicPr>
            <a:picLocks noChangeAspect="1"/>
          </p:cNvPicPr>
          <p:nvPr/>
        </p:nvPicPr>
        <p:blipFill>
          <a:blip r:embed="rId3"/>
          <a:stretch>
            <a:fillRect/>
          </a:stretch>
        </p:blipFill>
        <p:spPr>
          <a:xfrm>
            <a:off x="1137216" y="27762152"/>
            <a:ext cx="14318830" cy="4378988"/>
          </a:xfrm>
          <a:prstGeom prst="rect">
            <a:avLst/>
          </a:prstGeom>
        </p:spPr>
      </p:pic>
      <p:sp>
        <p:nvSpPr>
          <p:cNvPr id="27" name="TextBox 26">
            <a:extLst>
              <a:ext uri="{FF2B5EF4-FFF2-40B4-BE49-F238E27FC236}">
                <a16:creationId xmlns:a16="http://schemas.microsoft.com/office/drawing/2014/main" id="{4330ECDE-7D34-408A-91D3-53D0989391E1}"/>
              </a:ext>
            </a:extLst>
          </p:cNvPr>
          <p:cNvSpPr txBox="1"/>
          <p:nvPr/>
        </p:nvSpPr>
        <p:spPr>
          <a:xfrm>
            <a:off x="2385702" y="32197250"/>
            <a:ext cx="10301885" cy="584775"/>
          </a:xfrm>
          <a:prstGeom prst="rect">
            <a:avLst/>
          </a:prstGeom>
          <a:noFill/>
        </p:spPr>
        <p:txBody>
          <a:bodyPr wrap="square">
            <a:spAutoFit/>
          </a:bodyPr>
          <a:lstStyle/>
          <a:p>
            <a:pPr algn="ctr"/>
            <a:r>
              <a:rPr lang="ro-RO" sz="3200" dirty="0">
                <a:effectLst/>
                <a:latin typeface="Cambria" panose="02040503050406030204" pitchFamily="18" charset="0"/>
                <a:ea typeface="Times New Roman" panose="02020603050405020304" pitchFamily="18" charset="0"/>
              </a:rPr>
              <a:t>Figura 1- Înființarea culturii de pepeni</a:t>
            </a:r>
            <a:endParaRPr lang="ro-RO" sz="4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3405FAE6-320D-4A86-9C99-5C3EA52440DD}"/>
              </a:ext>
            </a:extLst>
          </p:cNvPr>
          <p:cNvSpPr txBox="1"/>
          <p:nvPr/>
        </p:nvSpPr>
        <p:spPr>
          <a:xfrm>
            <a:off x="16634580" y="11207067"/>
            <a:ext cx="15396859" cy="4801314"/>
          </a:xfrm>
          <a:prstGeom prst="rect">
            <a:avLst/>
          </a:prstGeom>
          <a:noFill/>
        </p:spPr>
        <p:txBody>
          <a:bodyPr wrap="square" rtlCol="0">
            <a:spAutoFit/>
          </a:bodyPr>
          <a:lstStyle/>
          <a:p>
            <a:pPr indent="449580" algn="just"/>
            <a:r>
              <a:rPr lang="ro-RO" sz="3200" dirty="0">
                <a:effectLst/>
                <a:latin typeface="Cambria" panose="02040503050406030204" pitchFamily="18" charset="0"/>
                <a:ea typeface="Cambria" panose="02040503050406030204" pitchFamily="18" charset="0"/>
              </a:rPr>
              <a:t>Anul 2024 s-a evidențiat </a:t>
            </a:r>
            <a:r>
              <a:rPr lang="en-US" sz="3200" dirty="0" err="1">
                <a:effectLst/>
                <a:latin typeface="Cambria" panose="02040503050406030204" pitchFamily="18" charset="0"/>
                <a:ea typeface="Cambria" panose="02040503050406030204" pitchFamily="18" charset="0"/>
              </a:rPr>
              <a:t>prin</a:t>
            </a:r>
            <a:r>
              <a:rPr lang="en-US" sz="3200" dirty="0">
                <a:effectLst/>
                <a:latin typeface="Cambria" panose="02040503050406030204" pitchFamily="18" charset="0"/>
                <a:ea typeface="Cambria" panose="02040503050406030204" pitchFamily="18" charset="0"/>
              </a:rPr>
              <a:t> </a:t>
            </a:r>
            <a:r>
              <a:rPr lang="ro-RO" sz="3200" dirty="0">
                <a:effectLst/>
                <a:latin typeface="Cambria" panose="02040503050406030204" pitchFamily="18" charset="0"/>
                <a:ea typeface="Cambria" panose="02040503050406030204" pitchFamily="18" charset="0"/>
              </a:rPr>
              <a:t>vulnerabilitatea culturii pepenilor în fața fenomenelor meteorologice extreme. Pagubele au fost semnificative, deoarece cultura nu a fost prevăzută cu sisteme antigrindină În figura 2 se observă efectele produse de grindină asupra culturii de pepeni atât la fructe, cât și la partea vegetativă, lăstarii și frunzele fiind depreciate. La hibrizii </a:t>
            </a:r>
            <a:r>
              <a:rPr lang="ro-RO" sz="3200" i="1" dirty="0">
                <a:effectLst/>
                <a:latin typeface="Cambria" panose="02040503050406030204" pitchFamily="18" charset="0"/>
                <a:ea typeface="Cambria" panose="02040503050406030204" pitchFamily="18" charset="0"/>
              </a:rPr>
              <a:t>Baronesa</a:t>
            </a:r>
            <a:r>
              <a:rPr lang="ro-RO" sz="3200" dirty="0">
                <a:effectLst/>
                <a:latin typeface="Cambria" panose="02040503050406030204" pitchFamily="18" charset="0"/>
                <a:ea typeface="Cambria" panose="02040503050406030204" pitchFamily="18" charset="0"/>
              </a:rPr>
              <a:t> și </a:t>
            </a:r>
            <a:r>
              <a:rPr lang="ro-RO" sz="3200" i="1" dirty="0">
                <a:effectLst/>
                <a:latin typeface="Cambria" panose="02040503050406030204" pitchFamily="18" charset="0"/>
                <a:ea typeface="Cambria" panose="02040503050406030204" pitchFamily="18" charset="0"/>
              </a:rPr>
              <a:t>Sorento</a:t>
            </a:r>
            <a:r>
              <a:rPr lang="ro-RO" sz="3200" dirty="0">
                <a:effectLst/>
                <a:latin typeface="Cambria" panose="02040503050406030204" pitchFamily="18" charset="0"/>
                <a:ea typeface="Cambria" panose="02040503050406030204" pitchFamily="18" charset="0"/>
              </a:rPr>
              <a:t>, grindina a produs crăpături în țesutul pepenilor verzi care au atras boli și dăunători. La pepenii galbeni </a:t>
            </a:r>
            <a:r>
              <a:rPr lang="ro-RO" sz="3200" i="1" dirty="0">
                <a:effectLst/>
                <a:latin typeface="Cambria" panose="02040503050406030204" pitchFamily="18" charset="0"/>
                <a:ea typeface="Cambria" panose="02040503050406030204" pitchFamily="18" charset="0"/>
              </a:rPr>
              <a:t>Master</a:t>
            </a:r>
            <a:r>
              <a:rPr lang="ro-RO" sz="3200" dirty="0">
                <a:effectLst/>
                <a:latin typeface="Cambria" panose="02040503050406030204" pitchFamily="18" charset="0"/>
                <a:ea typeface="Cambria" panose="02040503050406030204" pitchFamily="18" charset="0"/>
              </a:rPr>
              <a:t> și </a:t>
            </a:r>
            <a:r>
              <a:rPr lang="ro-RO" sz="3200" i="1" dirty="0">
                <a:effectLst/>
                <a:latin typeface="Cambria" panose="02040503050406030204" pitchFamily="18" charset="0"/>
                <a:ea typeface="Cambria" panose="02040503050406030204" pitchFamily="18" charset="0"/>
              </a:rPr>
              <a:t>Raymond</a:t>
            </a:r>
            <a:r>
              <a:rPr lang="ro-RO" sz="3200" dirty="0">
                <a:effectLst/>
                <a:latin typeface="Cambria" panose="02040503050406030204" pitchFamily="18" charset="0"/>
                <a:ea typeface="Cambria" panose="02040503050406030204" pitchFamily="18" charset="0"/>
              </a:rPr>
              <a:t> </a:t>
            </a:r>
            <a:r>
              <a:rPr lang="en-US" sz="3200" dirty="0">
                <a:effectLst/>
                <a:latin typeface="Cambria" panose="02040503050406030204" pitchFamily="18" charset="0"/>
                <a:ea typeface="Cambria" panose="02040503050406030204" pitchFamily="18" charset="0"/>
              </a:rPr>
              <a:t>s-au </a:t>
            </a:r>
            <a:r>
              <a:rPr lang="ro-RO" sz="3200" dirty="0">
                <a:latin typeface="Cambria" panose="02040503050406030204" pitchFamily="18" charset="0"/>
                <a:ea typeface="Cambria" panose="02040503050406030204" pitchFamily="18" charset="0"/>
              </a:rPr>
              <a:t>î</a:t>
            </a:r>
            <a:r>
              <a:rPr lang="en-US" sz="3200" dirty="0" err="1">
                <a:effectLst/>
                <a:latin typeface="Cambria" panose="02040503050406030204" pitchFamily="18" charset="0"/>
                <a:ea typeface="Cambria" panose="02040503050406030204" pitchFamily="18" charset="0"/>
              </a:rPr>
              <a:t>nregistrat</a:t>
            </a:r>
            <a:r>
              <a:rPr lang="en-US" sz="3200" dirty="0">
                <a:effectLst/>
                <a:latin typeface="Cambria" panose="02040503050406030204" pitchFamily="18" charset="0"/>
                <a:ea typeface="Cambria" panose="02040503050406030204" pitchFamily="18" charset="0"/>
              </a:rPr>
              <a:t> </a:t>
            </a:r>
            <a:r>
              <a:rPr lang="ro-RO" sz="3200" dirty="0">
                <a:effectLst/>
                <a:latin typeface="Cambria" panose="02040503050406030204" pitchFamily="18" charset="0"/>
                <a:ea typeface="Cambria" panose="02040503050406030204" pitchFamily="18" charset="0"/>
              </a:rPr>
              <a:t>urme vizibile pe coajă care au afectat pulpa. Efectuarea unui tratament cupric după grindină a determinat recuperarea partial</a:t>
            </a:r>
            <a:r>
              <a:rPr lang="en-US" sz="3200" dirty="0">
                <a:effectLst/>
                <a:latin typeface="Cambria" panose="02040503050406030204" pitchFamily="18" charset="0"/>
                <a:ea typeface="Cambria" panose="02040503050406030204" pitchFamily="18" charset="0"/>
              </a:rPr>
              <a:t>ă</a:t>
            </a:r>
            <a:r>
              <a:rPr lang="ro-RO" sz="3200" dirty="0">
                <a:effectLst/>
                <a:latin typeface="Cambria" panose="02040503050406030204" pitchFamily="18" charset="0"/>
                <a:ea typeface="Cambria" panose="02040503050406030204" pitchFamily="18" charset="0"/>
              </a:rPr>
              <a:t> a plantelor.</a:t>
            </a:r>
            <a:r>
              <a:rPr lang="ro-RO" sz="3200" dirty="0">
                <a:latin typeface="Cambria" panose="02040503050406030204" pitchFamily="18" charset="0"/>
                <a:ea typeface="Cambria" panose="02040503050406030204" pitchFamily="18" charset="0"/>
              </a:rPr>
              <a:t> </a:t>
            </a:r>
            <a:r>
              <a:rPr lang="ro-RO" sz="3200" dirty="0">
                <a:effectLst/>
                <a:latin typeface="Cambria" panose="02040503050406030204" pitchFamily="18" charset="0"/>
                <a:ea typeface="Cambria" panose="02040503050406030204" pitchFamily="18" charset="0"/>
              </a:rPr>
              <a:t> </a:t>
            </a:r>
            <a:r>
              <a:rPr lang="ro-RO" sz="3200" dirty="0">
                <a:latin typeface="Cambria" panose="02040503050406030204" pitchFamily="18" charset="0"/>
                <a:ea typeface="Cambria" panose="02040503050406030204" pitchFamily="18" charset="0"/>
              </a:rPr>
              <a:t>F</a:t>
            </a:r>
            <a:r>
              <a:rPr lang="ro-RO" sz="3200" dirty="0">
                <a:effectLst/>
                <a:latin typeface="Cambria" panose="02040503050406030204" pitchFamily="18" charset="0"/>
                <a:ea typeface="Cambria" panose="02040503050406030204" pitchFamily="18" charset="0"/>
              </a:rPr>
              <a:t>ructele lovite s-au valorificat </a:t>
            </a:r>
            <a:r>
              <a:rPr lang="en-US" sz="3200" dirty="0" err="1">
                <a:effectLst/>
                <a:latin typeface="Cambria" panose="02040503050406030204" pitchFamily="18" charset="0"/>
                <a:ea typeface="Cambria" panose="02040503050406030204" pitchFamily="18" charset="0"/>
              </a:rPr>
              <a:t>prin</a:t>
            </a:r>
            <a:r>
              <a:rPr lang="ro-RO" sz="3200" dirty="0">
                <a:effectLst/>
                <a:latin typeface="Cambria" panose="02040503050406030204" pitchFamily="18" charset="0"/>
                <a:ea typeface="Cambria" panose="02040503050406030204" pitchFamily="18" charset="0"/>
              </a:rPr>
              <a:t> </a:t>
            </a:r>
            <a:r>
              <a:rPr lang="ro-RO" sz="3200" dirty="0">
                <a:latin typeface="Cambria" panose="02040503050406030204" pitchFamily="18" charset="0"/>
                <a:ea typeface="Cambria" panose="02040503050406030204" pitchFamily="18" charset="0"/>
              </a:rPr>
              <a:t>procesare</a:t>
            </a:r>
            <a:r>
              <a:rPr lang="ro-RO" sz="3200" dirty="0">
                <a:effectLst/>
                <a:latin typeface="Cambria" panose="02040503050406030204" pitchFamily="18" charset="0"/>
                <a:ea typeface="Cambria" panose="02040503050406030204" pitchFamily="18" charset="0"/>
              </a:rPr>
              <a:t>.</a:t>
            </a:r>
          </a:p>
          <a:p>
            <a:pPr algn="just"/>
            <a:r>
              <a:rPr lang="ro-RO" sz="1800" dirty="0">
                <a:effectLst/>
                <a:latin typeface="Times New Roman" panose="02020603050405020304" pitchFamily="18" charset="0"/>
                <a:ea typeface="Times New Roman" panose="02020603050405020304" pitchFamily="18" charset="0"/>
              </a:rPr>
              <a:t> </a:t>
            </a:r>
          </a:p>
        </p:txBody>
      </p:sp>
      <p:pic>
        <p:nvPicPr>
          <p:cNvPr id="28" name="Picture 27">
            <a:extLst>
              <a:ext uri="{FF2B5EF4-FFF2-40B4-BE49-F238E27FC236}">
                <a16:creationId xmlns:a16="http://schemas.microsoft.com/office/drawing/2014/main" id="{57EAD404-FE0B-4EE2-8959-4B0C963E45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628967" y="16197353"/>
            <a:ext cx="6905673" cy="5067317"/>
          </a:xfrm>
          <a:prstGeom prst="rect">
            <a:avLst/>
          </a:prstGeom>
          <a:noFill/>
          <a:ln>
            <a:noFill/>
          </a:ln>
        </p:spPr>
      </p:pic>
      <p:sp>
        <p:nvSpPr>
          <p:cNvPr id="29" name="TextBox 28">
            <a:extLst>
              <a:ext uri="{FF2B5EF4-FFF2-40B4-BE49-F238E27FC236}">
                <a16:creationId xmlns:a16="http://schemas.microsoft.com/office/drawing/2014/main" id="{AE920A2B-DF2B-43C0-8DE1-1F16ECDFB411}"/>
              </a:ext>
            </a:extLst>
          </p:cNvPr>
          <p:cNvSpPr txBox="1"/>
          <p:nvPr/>
        </p:nvSpPr>
        <p:spPr>
          <a:xfrm>
            <a:off x="16264031" y="21452797"/>
            <a:ext cx="7635546" cy="584775"/>
          </a:xfrm>
          <a:prstGeom prst="rect">
            <a:avLst/>
          </a:prstGeom>
          <a:noFill/>
        </p:spPr>
        <p:txBody>
          <a:bodyPr wrap="square">
            <a:spAutoFit/>
          </a:bodyPr>
          <a:lstStyle/>
          <a:p>
            <a:pPr algn="ctr"/>
            <a:r>
              <a:rPr lang="ro-RO" sz="3200" dirty="0">
                <a:effectLst/>
                <a:latin typeface="Cambria" panose="02040503050406030204" pitchFamily="18" charset="0"/>
                <a:ea typeface="Times New Roman" panose="02020603050405020304" pitchFamily="18" charset="0"/>
                <a:cs typeface="Times New Roman" panose="02020603050405020304" pitchFamily="18" charset="0"/>
              </a:rPr>
              <a:t>Figura 2- Cultura depreciată de grindină</a:t>
            </a:r>
            <a:endParaRPr lang="ro-RO" sz="3200" dirty="0"/>
          </a:p>
        </p:txBody>
      </p:sp>
      <p:sp>
        <p:nvSpPr>
          <p:cNvPr id="8" name="TextBox 7">
            <a:extLst>
              <a:ext uri="{FF2B5EF4-FFF2-40B4-BE49-F238E27FC236}">
                <a16:creationId xmlns:a16="http://schemas.microsoft.com/office/drawing/2014/main" id="{1A7A4969-90FD-4288-A29A-E30FF9EBA97C}"/>
              </a:ext>
            </a:extLst>
          </p:cNvPr>
          <p:cNvSpPr txBox="1"/>
          <p:nvPr/>
        </p:nvSpPr>
        <p:spPr>
          <a:xfrm>
            <a:off x="16634580" y="22602701"/>
            <a:ext cx="15086828" cy="9701374"/>
          </a:xfrm>
          <a:prstGeom prst="rect">
            <a:avLst/>
          </a:prstGeom>
          <a:noFill/>
        </p:spPr>
        <p:txBody>
          <a:bodyPr wrap="square" rtlCol="0">
            <a:spAutoFit/>
          </a:bodyPr>
          <a:lstStyle/>
          <a:p>
            <a:pPr algn="just"/>
            <a:r>
              <a:rPr lang="ro-RO" sz="3200" dirty="0">
                <a:effectLst/>
                <a:latin typeface="Cambria" panose="02040503050406030204" pitchFamily="18" charset="0"/>
                <a:ea typeface="Times New Roman" panose="02020603050405020304" pitchFamily="18" charset="0"/>
              </a:rPr>
              <a:t>Pepenii galbeni și verzi s-au încadrat în două clase de calitate conform condițiilor tehnice astfel:</a:t>
            </a:r>
            <a:endParaRPr lang="ro-RO" sz="32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800"/>
              </a:spcAft>
              <a:buFont typeface="Times New Roman" panose="02020603050405020304" pitchFamily="18" charset="0"/>
              <a:buChar char="-"/>
            </a:pPr>
            <a:r>
              <a:rPr lang="ro-RO" sz="3200" dirty="0">
                <a:effectLst/>
                <a:latin typeface="Cambria" panose="02040503050406030204" pitchFamily="18" charset="0"/>
                <a:ea typeface="Calibri" panose="020F0502020204030204" pitchFamily="34" charset="0"/>
                <a:cs typeface="Times New Roman" panose="02020603050405020304" pitchFamily="18" charset="0"/>
              </a:rPr>
              <a:t>Calitatea I;</a:t>
            </a:r>
            <a:endParaRPr lang="ro-RO"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Times New Roman" panose="02020603050405020304" pitchFamily="18" charset="0"/>
              <a:buChar char="-"/>
            </a:pPr>
            <a:r>
              <a:rPr lang="ro-RO" sz="3200" dirty="0">
                <a:effectLst/>
                <a:latin typeface="Cambria" panose="02040503050406030204" pitchFamily="18" charset="0"/>
                <a:ea typeface="Calibri" panose="020F0502020204030204" pitchFamily="34" charset="0"/>
                <a:cs typeface="Times New Roman" panose="02020603050405020304" pitchFamily="18" charset="0"/>
              </a:rPr>
              <a:t>Calitatea II;</a:t>
            </a:r>
          </a:p>
          <a:p>
            <a:pPr algn="just">
              <a:lnSpc>
                <a:spcPct val="106000"/>
              </a:lnSpc>
              <a:spcAft>
                <a:spcPts val="800"/>
              </a:spcAft>
            </a:pPr>
            <a:r>
              <a:rPr lang="ro-RO" sz="3200" dirty="0">
                <a:effectLst/>
                <a:latin typeface="Cambria" panose="02040503050406030204" pitchFamily="18" charset="0"/>
                <a:ea typeface="Times New Roman" panose="02020603050405020304" pitchFamily="18" charset="0"/>
              </a:rPr>
              <a:t>        În anul 2023 hibridul </a:t>
            </a:r>
            <a:r>
              <a:rPr lang="ro-RO" sz="3200" i="1" dirty="0">
                <a:effectLst/>
                <a:latin typeface="Cambria" panose="02040503050406030204" pitchFamily="18" charset="0"/>
                <a:ea typeface="Times New Roman" panose="02020603050405020304" pitchFamily="18" charset="0"/>
              </a:rPr>
              <a:t>Raymond</a:t>
            </a:r>
            <a:r>
              <a:rPr lang="ro-RO" sz="3200" dirty="0">
                <a:effectLst/>
                <a:latin typeface="Cambria" panose="02040503050406030204" pitchFamily="18" charset="0"/>
                <a:ea typeface="Times New Roman" panose="02020603050405020304" pitchFamily="18" charset="0"/>
              </a:rPr>
              <a:t> calitatea I și II a avut o producție de 72,92% care s-a pretat la comercializare și valorificare în stare proaspătă. Diferența de 27,08</a:t>
            </a:r>
            <a:r>
              <a:rPr lang="en-US" sz="3200" dirty="0">
                <a:effectLst/>
                <a:latin typeface="Cambria" panose="02040503050406030204" pitchFamily="18" charset="0"/>
                <a:ea typeface="Times New Roman" panose="02020603050405020304" pitchFamily="18" charset="0"/>
              </a:rPr>
              <a:t> </a:t>
            </a:r>
            <a:r>
              <a:rPr lang="ro-RO" sz="3200" dirty="0">
                <a:effectLst/>
                <a:latin typeface="Cambria" panose="02040503050406030204" pitchFamily="18" charset="0"/>
                <a:ea typeface="Times New Roman" panose="02020603050405020304" pitchFamily="18" charset="0"/>
              </a:rPr>
              <a:t>% a fost destinată la industrializare prin procesare. În același an, hibridul </a:t>
            </a:r>
            <a:r>
              <a:rPr lang="ro-RO" sz="3200" i="1" dirty="0">
                <a:effectLst/>
                <a:latin typeface="Cambria" panose="02040503050406030204" pitchFamily="18" charset="0"/>
                <a:ea typeface="Times New Roman" panose="02020603050405020304" pitchFamily="18" charset="0"/>
              </a:rPr>
              <a:t>Master</a:t>
            </a:r>
            <a:r>
              <a:rPr lang="ro-RO" sz="3200" dirty="0">
                <a:effectLst/>
                <a:latin typeface="Cambria" panose="02040503050406030204" pitchFamily="18" charset="0"/>
                <a:ea typeface="Times New Roman" panose="02020603050405020304" pitchFamily="18" charset="0"/>
              </a:rPr>
              <a:t> de pepene galben calitatea I și II a înregistrat un precent de 65,48 % destinate comercializării față de hibridul </a:t>
            </a:r>
            <a:r>
              <a:rPr lang="ro-RO" sz="3200" i="1" dirty="0">
                <a:effectLst/>
                <a:latin typeface="Cambria" panose="02040503050406030204" pitchFamily="18" charset="0"/>
                <a:ea typeface="Times New Roman" panose="02020603050405020304" pitchFamily="18" charset="0"/>
              </a:rPr>
              <a:t>Raymond</a:t>
            </a:r>
            <a:r>
              <a:rPr lang="ro-RO" sz="3200" dirty="0">
                <a:effectLst/>
                <a:latin typeface="Cambria" panose="02040503050406030204" pitchFamily="18" charset="0"/>
                <a:ea typeface="Times New Roman" panose="02020603050405020304" pitchFamily="18" charset="0"/>
              </a:rPr>
              <a:t>. După cum reiese din figura 3, valoarea de 34,52 % este destinat</a:t>
            </a:r>
            <a:r>
              <a:rPr lang="en-US" sz="3200" dirty="0">
                <a:latin typeface="Cambria" panose="02040503050406030204" pitchFamily="18" charset="0"/>
                <a:ea typeface="Cambria" panose="02040503050406030204" pitchFamily="18" charset="0"/>
              </a:rPr>
              <a:t>ă</a:t>
            </a:r>
            <a:r>
              <a:rPr lang="ro-RO" sz="3200" dirty="0">
                <a:effectLst/>
                <a:latin typeface="Cambria" panose="02040503050406030204" pitchFamily="18" charset="0"/>
                <a:ea typeface="Times New Roman" panose="02020603050405020304" pitchFamily="18" charset="0"/>
              </a:rPr>
              <a:t> spre industrializare.</a:t>
            </a:r>
            <a:endParaRPr lang="ro-RO" sz="3200" dirty="0">
              <a:effectLst/>
              <a:latin typeface="Times New Roman" panose="02020603050405020304" pitchFamily="18" charset="0"/>
              <a:ea typeface="Times New Roman" panose="02020603050405020304" pitchFamily="18" charset="0"/>
            </a:endParaRPr>
          </a:p>
          <a:p>
            <a:pPr algn="just">
              <a:lnSpc>
                <a:spcPct val="106000"/>
              </a:lnSpc>
              <a:spcAft>
                <a:spcPts val="800"/>
              </a:spcAft>
            </a:pPr>
            <a:r>
              <a:rPr lang="ro-RO" sz="3200" dirty="0">
                <a:latin typeface="Cambria" panose="02040503050406030204" pitchFamily="18" charset="0"/>
                <a:ea typeface="Times New Roman" panose="02020603050405020304" pitchFamily="18" charset="0"/>
              </a:rPr>
              <a:t>        </a:t>
            </a:r>
            <a:r>
              <a:rPr lang="ro-RO" sz="3200" dirty="0">
                <a:effectLst/>
                <a:latin typeface="Cambria" panose="02040503050406030204" pitchFamily="18" charset="0"/>
                <a:ea typeface="Times New Roman" panose="02020603050405020304" pitchFamily="18" charset="0"/>
              </a:rPr>
              <a:t>Fenomenul de grindină din luna iunie</a:t>
            </a:r>
            <a:r>
              <a:rPr lang="ro-RO" sz="3200" dirty="0">
                <a:solidFill>
                  <a:srgbClr val="FF0000"/>
                </a:solidFill>
                <a:effectLst/>
                <a:latin typeface="Cambria" panose="02040503050406030204" pitchFamily="18" charset="0"/>
                <a:ea typeface="Times New Roman" panose="02020603050405020304" pitchFamily="18" charset="0"/>
              </a:rPr>
              <a:t> </a:t>
            </a:r>
            <a:r>
              <a:rPr lang="ro-RO" sz="3200" dirty="0">
                <a:effectLst/>
                <a:latin typeface="Cambria" panose="02040503050406030204" pitchFamily="18" charset="0"/>
                <a:ea typeface="Times New Roman" panose="02020603050405020304" pitchFamily="18" charset="0"/>
              </a:rPr>
              <a:t>2024 a produs o scădere a procentului de fructe comercializabile. La hibridul </a:t>
            </a:r>
            <a:r>
              <a:rPr lang="ro-RO" sz="3200" i="1" dirty="0">
                <a:effectLst/>
                <a:latin typeface="Cambria" panose="02040503050406030204" pitchFamily="18" charset="0"/>
                <a:ea typeface="Times New Roman" panose="02020603050405020304" pitchFamily="18" charset="0"/>
              </a:rPr>
              <a:t>Raymond</a:t>
            </a:r>
            <a:r>
              <a:rPr lang="ro-RO" sz="3200" dirty="0">
                <a:effectLst/>
                <a:latin typeface="Cambria" panose="02040503050406030204" pitchFamily="18" charset="0"/>
                <a:ea typeface="Times New Roman" panose="02020603050405020304" pitchFamily="18" charset="0"/>
              </a:rPr>
              <a:t>, 40,76% s-a comercializat în stare proaspătă și 59,24% spre procesare. Hibridul</a:t>
            </a:r>
            <a:r>
              <a:rPr lang="ro-RO" sz="3200" i="1" dirty="0">
                <a:effectLst/>
                <a:latin typeface="Cambria" panose="02040503050406030204" pitchFamily="18" charset="0"/>
                <a:ea typeface="Times New Roman" panose="02020603050405020304" pitchFamily="18" charset="0"/>
              </a:rPr>
              <a:t> Master</a:t>
            </a:r>
            <a:r>
              <a:rPr lang="ro-RO" sz="3200" dirty="0">
                <a:effectLst/>
                <a:latin typeface="Cambria" panose="02040503050406030204" pitchFamily="18" charset="0"/>
                <a:ea typeface="Times New Roman" panose="02020603050405020304" pitchFamily="18" charset="0"/>
              </a:rPr>
              <a:t> a înregistrat 73,58% pentru procesare, diferența de 25,57% fiind spre comercializare în stare proaspătă.</a:t>
            </a:r>
          </a:p>
          <a:p>
            <a:pPr algn="just">
              <a:lnSpc>
                <a:spcPct val="106000"/>
              </a:lnSpc>
              <a:spcAft>
                <a:spcPts val="800"/>
              </a:spcAft>
            </a:pPr>
            <a:r>
              <a:rPr lang="ro-RO" sz="3200" dirty="0">
                <a:latin typeface="Cambria" panose="02040503050406030204" pitchFamily="18" charset="0"/>
                <a:ea typeface="Times New Roman" panose="02020603050405020304" pitchFamily="18" charset="0"/>
              </a:rPr>
              <a:t>        Din studiul anilor 2023 și 2024 se observă la hibrizii Baronessa și Sorento o scădere calitativă și o direcție favorabilă  a pepenilor verzi spre procesare obținându-se o gamă sortimentală diversificată de produse.</a:t>
            </a:r>
            <a:endParaRPr lang="ro-RO" sz="3200" dirty="0">
              <a:effectLst/>
              <a:latin typeface="Times New Roman" panose="02020603050405020304" pitchFamily="18" charset="0"/>
              <a:ea typeface="Times New Roman" panose="02020603050405020304" pitchFamily="18" charset="0"/>
            </a:endParaRPr>
          </a:p>
          <a:p>
            <a:pPr marL="342900" lvl="0" indent="-342900" algn="just">
              <a:lnSpc>
                <a:spcPct val="106000"/>
              </a:lnSpc>
              <a:spcAft>
                <a:spcPts val="800"/>
              </a:spcAft>
              <a:buFont typeface="Times New Roman" panose="02020603050405020304" pitchFamily="18" charset="0"/>
              <a:buChar char="-"/>
            </a:pP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DE15576-0CE2-45DF-A144-67EC7BFC159B}"/>
              </a:ext>
            </a:extLst>
          </p:cNvPr>
          <p:cNvPicPr>
            <a:picLocks noChangeAspect="1"/>
          </p:cNvPicPr>
          <p:nvPr/>
        </p:nvPicPr>
        <p:blipFill>
          <a:blip r:embed="rId5"/>
          <a:stretch>
            <a:fillRect/>
          </a:stretch>
        </p:blipFill>
        <p:spPr>
          <a:xfrm>
            <a:off x="24085862" y="16261766"/>
            <a:ext cx="7635546" cy="4704692"/>
          </a:xfrm>
          <a:prstGeom prst="rect">
            <a:avLst/>
          </a:prstGeom>
        </p:spPr>
      </p:pic>
      <p:sp>
        <p:nvSpPr>
          <p:cNvPr id="30" name="TextBox 29">
            <a:extLst>
              <a:ext uri="{FF2B5EF4-FFF2-40B4-BE49-F238E27FC236}">
                <a16:creationId xmlns:a16="http://schemas.microsoft.com/office/drawing/2014/main" id="{49EF1232-6FB7-4BCF-8F15-C9D25D5E4AC1}"/>
              </a:ext>
            </a:extLst>
          </p:cNvPr>
          <p:cNvSpPr txBox="1"/>
          <p:nvPr/>
        </p:nvSpPr>
        <p:spPr>
          <a:xfrm>
            <a:off x="24333009" y="21531498"/>
            <a:ext cx="6749848" cy="584775"/>
          </a:xfrm>
          <a:prstGeom prst="rect">
            <a:avLst/>
          </a:prstGeom>
          <a:noFill/>
        </p:spPr>
        <p:txBody>
          <a:bodyPr wrap="square">
            <a:spAutoFit/>
          </a:bodyPr>
          <a:lstStyle/>
          <a:p>
            <a:pPr algn="ctr"/>
            <a:r>
              <a:rPr lang="ro-RO" sz="3200" dirty="0">
                <a:effectLst/>
                <a:latin typeface="Cambria" panose="02040503050406030204" pitchFamily="18" charset="0"/>
                <a:ea typeface="Times New Roman" panose="02020603050405020304" pitchFamily="18" charset="0"/>
              </a:rPr>
              <a:t>Figura 3- Producția de pepeni galbeni  </a:t>
            </a:r>
            <a:endParaRPr lang="ro-RO" sz="36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D677B577-9082-FB51-E9B5-679121D3E72F}"/>
              </a:ext>
            </a:extLst>
          </p:cNvPr>
          <p:cNvPicPr>
            <a:picLocks noChangeAspect="1"/>
          </p:cNvPicPr>
          <p:nvPr/>
        </p:nvPicPr>
        <p:blipFill>
          <a:blip r:embed="rId6"/>
          <a:stretch>
            <a:fillRect/>
          </a:stretch>
        </p:blipFill>
        <p:spPr>
          <a:xfrm>
            <a:off x="27056273" y="1101160"/>
            <a:ext cx="3925881" cy="3981488"/>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015663"/>
          </a:xfrm>
          <a:prstGeom prst="rect">
            <a:avLst/>
          </a:prstGeom>
          <a:noFill/>
        </p:spPr>
        <p:txBody>
          <a:bodyPr wrap="square" rtlCol="0">
            <a:spAutoFit/>
          </a:bodyPr>
          <a:lstStyle/>
          <a:p>
            <a:pPr algn="ctr"/>
            <a:r>
              <a:rPr lang="en-US" sz="6000" b="1" dirty="0">
                <a:latin typeface="Arial" charset="0"/>
                <a:cs typeface="Arial" charset="0"/>
              </a:rPr>
              <a:t>Quality and yield of watermelon and melon fruits at the </a:t>
            </a:r>
            <a:r>
              <a:rPr lang="en-US" sz="6000" b="1" dirty="0" err="1">
                <a:latin typeface="Arial" charset="0"/>
                <a:cs typeface="Arial" charset="0"/>
              </a:rPr>
              <a:t>Horting</a:t>
            </a:r>
            <a:r>
              <a:rPr lang="en-US" sz="6000" b="1" dirty="0">
                <a:latin typeface="Arial" charset="0"/>
                <a:cs typeface="Arial" charset="0"/>
              </a:rPr>
              <a:t> Institute</a:t>
            </a:r>
          </a:p>
        </p:txBody>
      </p:sp>
      <p:sp>
        <p:nvSpPr>
          <p:cNvPr id="19" name="TextBox 18"/>
          <p:cNvSpPr txBox="1"/>
          <p:nvPr/>
        </p:nvSpPr>
        <p:spPr>
          <a:xfrm>
            <a:off x="3107677" y="8049932"/>
            <a:ext cx="28359197" cy="646331"/>
          </a:xfrm>
          <a:prstGeom prst="rect">
            <a:avLst/>
          </a:prstGeom>
          <a:noFill/>
        </p:spPr>
        <p:txBody>
          <a:bodyPr wrap="square" rtlCol="0">
            <a:spAutoFit/>
          </a:bodyPr>
          <a:lstStyle/>
          <a:p>
            <a:pPr algn="r"/>
            <a:r>
              <a:rPr lang="en-GB" sz="3600" b="0" dirty="0">
                <a:effectLst/>
                <a:latin typeface="Cambria" panose="02040503050406030204" pitchFamily="18" charset="0"/>
                <a:ea typeface="Times New Roman" panose="02020603050405020304" pitchFamily="18" charset="0"/>
              </a:rPr>
              <a:t>TOMA (VAPOR) Cristina*, </a:t>
            </a:r>
            <a:r>
              <a:rPr lang="en-US" sz="3600" b="0" dirty="0">
                <a:effectLst/>
                <a:latin typeface="Cambria" panose="02040503050406030204" pitchFamily="18" charset="0"/>
                <a:ea typeface="Times New Roman" panose="02020603050405020304" pitchFamily="18" charset="0"/>
              </a:rPr>
              <a:t>POPESCU Simona,</a:t>
            </a:r>
            <a:r>
              <a:rPr lang="en-GB" sz="3600" b="0" dirty="0">
                <a:effectLst/>
                <a:latin typeface="Cambria" panose="02040503050406030204" pitchFamily="18" charset="0"/>
                <a:ea typeface="Times New Roman" panose="02020603050405020304" pitchFamily="18" charset="0"/>
              </a:rPr>
              <a:t> STERIAN Radu-Andrei</a:t>
            </a:r>
            <a:r>
              <a:rPr lang="en-US" sz="3600" b="0" dirty="0">
                <a:effectLst/>
                <a:latin typeface="Cambria" panose="02040503050406030204" pitchFamily="18" charset="0"/>
                <a:ea typeface="Times New Roman" panose="02020603050405020304" pitchFamily="18" charset="0"/>
              </a:rPr>
              <a:t>, VERINGĂ Daniela, NIȚU Adriana, IORDACHE Bogdan</a:t>
            </a:r>
            <a:endParaRPr lang="ro-RO" sz="3600" b="1" dirty="0">
              <a:effectLst/>
              <a:latin typeface="Times New Roman" panose="02020603050405020304" pitchFamily="18" charset="0"/>
              <a:ea typeface="Times New Roman" panose="02020603050405020304" pitchFamily="18" charset="0"/>
            </a:endParaRPr>
          </a:p>
        </p:txBody>
      </p:sp>
      <p:sp>
        <p:nvSpPr>
          <p:cNvPr id="20" name="TextBox 19"/>
          <p:cNvSpPr txBox="1"/>
          <p:nvPr/>
        </p:nvSpPr>
        <p:spPr>
          <a:xfrm>
            <a:off x="435724" y="9496768"/>
            <a:ext cx="6805156" cy="707886"/>
          </a:xfrm>
          <a:prstGeom prst="rect">
            <a:avLst/>
          </a:prstGeom>
          <a:noFill/>
        </p:spPr>
        <p:txBody>
          <a:bodyPr wrap="square" rtlCol="0">
            <a:spAutoFit/>
          </a:bodyPr>
          <a:lstStyle/>
          <a:p>
            <a:r>
              <a:rPr lang="ro-RO" sz="4000" b="1" dirty="0">
                <a:latin typeface="Arial" charset="0"/>
                <a:ea typeface="Arial" charset="0"/>
                <a:cs typeface="Arial" charset="0"/>
              </a:rPr>
              <a:t>INTRODUCTION</a:t>
            </a:r>
            <a:endParaRPr lang="ro-RO" sz="4000" b="1" dirty="0">
              <a:solidFill>
                <a:srgbClr val="FF0000"/>
              </a:solidFill>
              <a:latin typeface="Arial" charset="0"/>
              <a:ea typeface="Arial" charset="0"/>
              <a:cs typeface="Arial" charset="0"/>
            </a:endParaRPr>
          </a:p>
        </p:txBody>
      </p:sp>
      <p:sp>
        <p:nvSpPr>
          <p:cNvPr id="21" name="TextBox 20"/>
          <p:cNvSpPr txBox="1"/>
          <p:nvPr/>
        </p:nvSpPr>
        <p:spPr>
          <a:xfrm>
            <a:off x="511512" y="20279063"/>
            <a:ext cx="8668171" cy="707886"/>
          </a:xfrm>
          <a:prstGeom prst="rect">
            <a:avLst/>
          </a:prstGeom>
          <a:noFill/>
        </p:spPr>
        <p:txBody>
          <a:bodyPr wrap="square" rtlCol="0">
            <a:spAutoFit/>
          </a:bodyPr>
          <a:lstStyle/>
          <a:p>
            <a:r>
              <a:rPr lang="ro-RO" sz="4000" b="1" dirty="0">
                <a:latin typeface="Arial" charset="0"/>
                <a:ea typeface="Arial" charset="0"/>
                <a:cs typeface="Arial" charset="0"/>
              </a:rPr>
              <a:t>MATERIAL AND METHODS </a:t>
            </a:r>
            <a:endParaRPr lang="ro-RO" sz="4000" b="1" dirty="0">
              <a:solidFill>
                <a:srgbClr val="FF0000"/>
              </a:solidFill>
              <a:latin typeface="Arial" charset="0"/>
              <a:ea typeface="Arial" charset="0"/>
              <a:cs typeface="Arial" charset="0"/>
            </a:endParaRPr>
          </a:p>
        </p:txBody>
      </p:sp>
      <p:sp>
        <p:nvSpPr>
          <p:cNvPr id="22" name="TextBox 21"/>
          <p:cNvSpPr txBox="1"/>
          <p:nvPr/>
        </p:nvSpPr>
        <p:spPr>
          <a:xfrm>
            <a:off x="16652689" y="9289871"/>
            <a:ext cx="10589098" cy="707886"/>
          </a:xfrm>
          <a:prstGeom prst="rect">
            <a:avLst/>
          </a:prstGeom>
          <a:noFill/>
        </p:spPr>
        <p:txBody>
          <a:bodyPr wrap="square" rtlCol="0">
            <a:spAutoFit/>
          </a:bodyPr>
          <a:lstStyle/>
          <a:p>
            <a:r>
              <a:rPr lang="ro-RO" sz="4000" b="1" dirty="0">
                <a:latin typeface="Arial" charset="0"/>
                <a:ea typeface="Arial" charset="0"/>
                <a:cs typeface="Arial" charset="0"/>
              </a:rPr>
              <a:t>RESULTS AND DISCUSSIONS</a:t>
            </a:r>
            <a:endParaRPr lang="ro-RO" sz="3200" b="1" dirty="0">
              <a:solidFill>
                <a:srgbClr val="FF0000"/>
              </a:solidFill>
              <a:latin typeface="Arial" charset="0"/>
              <a:ea typeface="Arial" charset="0"/>
              <a:cs typeface="Arial" charset="0"/>
            </a:endParaRPr>
          </a:p>
        </p:txBody>
      </p:sp>
      <p:sp>
        <p:nvSpPr>
          <p:cNvPr id="23" name="TextBox 22"/>
          <p:cNvSpPr txBox="1"/>
          <p:nvPr/>
        </p:nvSpPr>
        <p:spPr>
          <a:xfrm>
            <a:off x="393807" y="32211939"/>
            <a:ext cx="5776456" cy="707886"/>
          </a:xfrm>
          <a:prstGeom prst="rect">
            <a:avLst/>
          </a:prstGeom>
          <a:noFill/>
        </p:spPr>
        <p:txBody>
          <a:bodyPr wrap="square" rtlCol="0">
            <a:spAutoFit/>
          </a:bodyPr>
          <a:lstStyle/>
          <a:p>
            <a:r>
              <a:rPr lang="ro-RO" sz="4000" b="1" dirty="0">
                <a:latin typeface="Arial" charset="0"/>
                <a:ea typeface="Arial" charset="0"/>
                <a:cs typeface="Arial" charset="0"/>
              </a:rPr>
              <a:t>CONCLUSIONS </a:t>
            </a:r>
            <a:endParaRPr lang="ro-RO" sz="4000" b="1" dirty="0">
              <a:solidFill>
                <a:srgbClr val="FF0000"/>
              </a:solidFill>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33" y="35964107"/>
            <a:ext cx="11042240" cy="707886"/>
          </a:xfrm>
          <a:prstGeom prst="rect">
            <a:avLst/>
          </a:prstGeom>
          <a:noFill/>
        </p:spPr>
        <p:txBody>
          <a:bodyPr wrap="square" rtlCol="0">
            <a:spAutoFit/>
          </a:bodyPr>
          <a:lstStyle/>
          <a:p>
            <a:r>
              <a:rPr lang="ro-RO" sz="4000" b="1" noProof="1">
                <a:latin typeface="Arial" charset="0"/>
                <a:ea typeface="Arial" charset="0"/>
                <a:cs typeface="Arial" charset="0"/>
              </a:rPr>
              <a:t>REFERENCES</a:t>
            </a:r>
            <a:r>
              <a:rPr lang="ro-RO" sz="3200" b="1" noProof="1">
                <a:latin typeface="Arial" charset="0"/>
                <a:ea typeface="Arial" charset="0"/>
                <a:cs typeface="Arial" charset="0"/>
              </a:rPr>
              <a:t> </a:t>
            </a:r>
            <a:endParaRPr lang="ro-RO" sz="3200" b="1" noProof="1">
              <a:solidFill>
                <a:srgbClr val="FF0000"/>
              </a:solidFill>
              <a:latin typeface="Arial" charset="0"/>
              <a:ea typeface="Arial" charset="0"/>
              <a:cs typeface="Arial"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sp>
        <p:nvSpPr>
          <p:cNvPr id="2" name="TextBox 1">
            <a:extLst>
              <a:ext uri="{FF2B5EF4-FFF2-40B4-BE49-F238E27FC236}">
                <a16:creationId xmlns:a16="http://schemas.microsoft.com/office/drawing/2014/main" id="{A82FC6D8-8AF8-445E-A2C2-3C76A9E39786}"/>
              </a:ext>
            </a:extLst>
          </p:cNvPr>
          <p:cNvSpPr txBox="1"/>
          <p:nvPr/>
        </p:nvSpPr>
        <p:spPr>
          <a:xfrm>
            <a:off x="442642" y="10167788"/>
            <a:ext cx="15757002" cy="10547952"/>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Watermelon is a widely appreciated crop that has adapted to the conditions of our country, due to its taste highly valued by consumers and its high productivity level.</a:t>
            </a:r>
          </a:p>
          <a:p>
            <a:pPr algn="just"/>
            <a:r>
              <a:rPr lang="en-US" sz="3200" dirty="0">
                <a:latin typeface="Cambria" panose="02040503050406030204" pitchFamily="18" charset="0"/>
                <a:ea typeface="Cambria" panose="02040503050406030204" pitchFamily="18" charset="0"/>
              </a:rPr>
              <a:t>The variation of climatic factors throughout the year affects watermelon agricultural yields. Based on weather forecasts, appropriate control measures can be taken to avoid losses specific to watermelon cultivation in each season (</a:t>
            </a:r>
            <a:r>
              <a:rPr lang="en-US" sz="3200" dirty="0" err="1">
                <a:latin typeface="Cambria" panose="02040503050406030204" pitchFamily="18" charset="0"/>
                <a:ea typeface="Cambria" panose="02040503050406030204" pitchFamily="18" charset="0"/>
              </a:rPr>
              <a:t>Picanço</a:t>
            </a:r>
            <a:r>
              <a:rPr lang="en-US" sz="3200" dirty="0">
                <a:latin typeface="Cambria" panose="02040503050406030204" pitchFamily="18" charset="0"/>
                <a:ea typeface="Cambria" panose="02040503050406030204" pitchFamily="18" charset="0"/>
              </a:rPr>
              <a:t> et al., 2017).</a:t>
            </a:r>
          </a:p>
          <a:p>
            <a:pPr algn="just"/>
            <a:r>
              <a:rPr lang="en-US" sz="3200" dirty="0">
                <a:latin typeface="Cambria" panose="02040503050406030204" pitchFamily="18" charset="0"/>
                <a:ea typeface="Cambria" panose="02040503050406030204" pitchFamily="18" charset="0"/>
              </a:rPr>
              <a:t>Water requirements and irrigation frequency in watermelon cultivation, across different growth stages, significantly influence fruit quality and yield. Results regarding the application of varying water amounts under plastic mulching conditions represent important benchmarks for optimizing watermelon production (Hao Li et al., 2018).</a:t>
            </a:r>
          </a:p>
          <a:p>
            <a:pPr algn="just"/>
            <a:r>
              <a:rPr lang="en-US" sz="3200" dirty="0">
                <a:latin typeface="Cambria" panose="02040503050406030204" pitchFamily="18" charset="0"/>
                <a:ea typeface="Cambria" panose="02040503050406030204" pitchFamily="18" charset="0"/>
              </a:rPr>
              <a:t>Compared to conventional cultivation, hydroponic farming is a more profitable but higher-cost approach. This system has enabled the production of high-quality melons with increased productivity, promoting a sustainable and efficient strategy for melon cultivation and contributing to the economic development of the sector (B </a:t>
            </a:r>
            <a:r>
              <a:rPr lang="en-US" sz="3200" dirty="0" err="1">
                <a:latin typeface="Cambria" panose="02040503050406030204" pitchFamily="18" charset="0"/>
                <a:ea typeface="Cambria" panose="02040503050406030204" pitchFamily="18" charset="0"/>
              </a:rPr>
              <a:t>Frasetya</a:t>
            </a:r>
            <a:r>
              <a:rPr lang="en-US" sz="3200" dirty="0">
                <a:latin typeface="Cambria" panose="02040503050406030204" pitchFamily="18" charset="0"/>
                <a:ea typeface="Cambria" panose="02040503050406030204" pitchFamily="18" charset="0"/>
              </a:rPr>
              <a:t> et al., 2018; B. </a:t>
            </a:r>
            <a:r>
              <a:rPr lang="en-US" sz="3200" dirty="0" err="1">
                <a:latin typeface="Cambria" panose="02040503050406030204" pitchFamily="18" charset="0"/>
                <a:ea typeface="Cambria" panose="02040503050406030204" pitchFamily="18" charset="0"/>
              </a:rPr>
              <a:t>Supriyanta</a:t>
            </a:r>
            <a:r>
              <a:rPr lang="en-US" sz="3200" dirty="0">
                <a:latin typeface="Cambria" panose="02040503050406030204" pitchFamily="18" charset="0"/>
                <a:ea typeface="Cambria" panose="02040503050406030204" pitchFamily="18" charset="0"/>
              </a:rPr>
              <a:t> et al., 2023; RF </a:t>
            </a:r>
            <a:r>
              <a:rPr lang="en-US" sz="3200" dirty="0" err="1">
                <a:latin typeface="Cambria" panose="02040503050406030204" pitchFamily="18" charset="0"/>
                <a:ea typeface="Cambria" panose="02040503050406030204" pitchFamily="18" charset="0"/>
              </a:rPr>
              <a:t>Syah</a:t>
            </a:r>
            <a:r>
              <a:rPr lang="en-US" sz="3200" dirty="0">
                <a:latin typeface="Cambria" panose="02040503050406030204" pitchFamily="18" charset="0"/>
                <a:ea typeface="Cambria" panose="02040503050406030204" pitchFamily="18" charset="0"/>
              </a:rPr>
              <a:t> et al., 2024).</a:t>
            </a:r>
          </a:p>
          <a:p>
            <a:pPr algn="just"/>
            <a:r>
              <a:rPr lang="en-US" sz="3200" dirty="0">
                <a:latin typeface="Cambria" panose="02040503050406030204" pitchFamily="18" charset="0"/>
                <a:ea typeface="Cambria" panose="02040503050406030204" pitchFamily="18" charset="0"/>
              </a:rPr>
              <a:t>The potential use of acoustic and ultrasonic testing for predicting the physicochemical properties of melons is highlighted in specialized research, where a ripeness detection device is presented for evaluating watermelon maturity. This allows both quality assessment and determination of the optimal harvest time, depending on the desired fruit characteristics (W.A. </a:t>
            </a:r>
            <a:r>
              <a:rPr lang="en-US" sz="3200" dirty="0" err="1">
                <a:latin typeface="Cambria" panose="02040503050406030204" pitchFamily="18" charset="0"/>
                <a:ea typeface="Cambria" panose="02040503050406030204" pitchFamily="18" charset="0"/>
              </a:rPr>
              <a:t>Pamungkas</a:t>
            </a:r>
            <a:r>
              <a:rPr lang="en-US" sz="3200" dirty="0">
                <a:latin typeface="Cambria" panose="02040503050406030204" pitchFamily="18" charset="0"/>
                <a:ea typeface="Cambria" panose="02040503050406030204" pitchFamily="18" charset="0"/>
              </a:rPr>
              <a:t> and N. </a:t>
            </a:r>
            <a:r>
              <a:rPr lang="en-US" sz="3200" dirty="0" err="1">
                <a:latin typeface="Cambria" panose="02040503050406030204" pitchFamily="18" charset="0"/>
                <a:ea typeface="Cambria" panose="02040503050406030204" pitchFamily="18" charset="0"/>
              </a:rPr>
              <a:t>Bintoro</a:t>
            </a:r>
            <a:r>
              <a:rPr lang="en-US" sz="3200" dirty="0">
                <a:latin typeface="Cambria" panose="02040503050406030204" pitchFamily="18" charset="0"/>
                <a:ea typeface="Cambria" panose="02040503050406030204" pitchFamily="18" charset="0"/>
              </a:rPr>
              <a:t>, 2021; N. </a:t>
            </a:r>
            <a:r>
              <a:rPr lang="en-US" sz="3200" dirty="0" err="1">
                <a:latin typeface="Cambria" panose="02040503050406030204" pitchFamily="18" charset="0"/>
                <a:ea typeface="Cambria" panose="02040503050406030204" pitchFamily="18" charset="0"/>
              </a:rPr>
              <a:t>Khuriyati</a:t>
            </a:r>
            <a:r>
              <a:rPr lang="en-US" sz="3200" dirty="0">
                <a:latin typeface="Cambria" panose="02040503050406030204" pitchFamily="18" charset="0"/>
                <a:ea typeface="Cambria" panose="02040503050406030204" pitchFamily="18" charset="0"/>
              </a:rPr>
              <a:t> et al., 2024).</a:t>
            </a:r>
          </a:p>
          <a:p>
            <a:endParaRPr lang="ro-RO" dirty="0"/>
          </a:p>
        </p:txBody>
      </p:sp>
      <p:sp>
        <p:nvSpPr>
          <p:cNvPr id="3" name="TextBox 2">
            <a:extLst>
              <a:ext uri="{FF2B5EF4-FFF2-40B4-BE49-F238E27FC236}">
                <a16:creationId xmlns:a16="http://schemas.microsoft.com/office/drawing/2014/main" id="{27BBC6BA-0365-40FB-A12C-FDB4A7A80D3C}"/>
              </a:ext>
            </a:extLst>
          </p:cNvPr>
          <p:cNvSpPr txBox="1"/>
          <p:nvPr/>
        </p:nvSpPr>
        <p:spPr>
          <a:xfrm>
            <a:off x="523315" y="21156765"/>
            <a:ext cx="15757002" cy="6608412"/>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Observations and measurements were carried out on plants grown in 2023 and 2024 in the experimental field of ICDIMPH </a:t>
            </a:r>
            <a:r>
              <a:rPr lang="en-US" sz="3200" dirty="0" err="1">
                <a:latin typeface="Cambria" panose="02040503050406030204" pitchFamily="18" charset="0"/>
                <a:ea typeface="Cambria" panose="02040503050406030204" pitchFamily="18" charset="0"/>
              </a:rPr>
              <a:t>Horting</a:t>
            </a:r>
            <a:r>
              <a:rPr lang="en-US" sz="3200" dirty="0">
                <a:latin typeface="Cambria" panose="02040503050406030204" pitchFamily="18" charset="0"/>
                <a:ea typeface="Cambria" panose="02040503050406030204" pitchFamily="18" charset="0"/>
              </a:rPr>
              <a:t> Bucharest, using two watermelon hybrids: Sorento and </a:t>
            </a:r>
            <a:r>
              <a:rPr lang="en-US" sz="3200" dirty="0" err="1">
                <a:latin typeface="Cambria" panose="02040503050406030204" pitchFamily="18" charset="0"/>
                <a:ea typeface="Cambria" panose="02040503050406030204" pitchFamily="18" charset="0"/>
              </a:rPr>
              <a:t>Baronessa</a:t>
            </a:r>
            <a:r>
              <a:rPr lang="en-US" sz="3200" dirty="0">
                <a:latin typeface="Cambria" panose="02040503050406030204" pitchFamily="18" charset="0"/>
                <a:ea typeface="Cambria" panose="02040503050406030204" pitchFamily="18" charset="0"/>
              </a:rPr>
              <a:t>, and two melon hybrids: Raymond and Master.</a:t>
            </a:r>
          </a:p>
          <a:p>
            <a:pPr algn="just"/>
            <a:r>
              <a:rPr lang="en-US" sz="3200" dirty="0">
                <a:latin typeface="Cambria" panose="02040503050406030204" pitchFamily="18" charset="0"/>
                <a:ea typeface="Cambria" panose="02040503050406030204" pitchFamily="18" charset="0"/>
              </a:rPr>
              <a:t>The melon crop was established through seedlings, and the transplanting success rate ranged between 85–95%.</a:t>
            </a:r>
          </a:p>
          <a:p>
            <a:pPr algn="just"/>
            <a:r>
              <a:rPr lang="en-US" sz="3200" dirty="0">
                <a:latin typeface="Cambria" panose="02040503050406030204" pitchFamily="18" charset="0"/>
                <a:ea typeface="Cambria" panose="02040503050406030204" pitchFamily="18" charset="0"/>
              </a:rPr>
              <a:t>The seedlings were sorted and distributed according to the planting scheme at a spacing of 3.2 m between rows and 0.5 m between plants within the row. The crop was established using advanced technologies, high-quality hybrids, and under optimal conditions.</a:t>
            </a:r>
          </a:p>
          <a:p>
            <a:pPr algn="just"/>
            <a:r>
              <a:rPr lang="en-US" sz="3200" dirty="0">
                <a:latin typeface="Cambria" panose="02040503050406030204" pitchFamily="18" charset="0"/>
                <a:ea typeface="Cambria" panose="02040503050406030204" pitchFamily="18" charset="0"/>
              </a:rPr>
              <a:t>Drip irrigation was applied to reduce water consumption compared to other methods, using drip tapes placed under dark-colored plastic mulch (Fig. 1).</a:t>
            </a:r>
          </a:p>
          <a:p>
            <a:endParaRPr lang="ro-RO" dirty="0"/>
          </a:p>
        </p:txBody>
      </p:sp>
      <p:sp>
        <p:nvSpPr>
          <p:cNvPr id="5" name="TextBox 4">
            <a:extLst>
              <a:ext uri="{FF2B5EF4-FFF2-40B4-BE49-F238E27FC236}">
                <a16:creationId xmlns:a16="http://schemas.microsoft.com/office/drawing/2014/main" id="{5DAB7971-DBBA-4ED9-BB32-67A3A07CA161}"/>
              </a:ext>
            </a:extLst>
          </p:cNvPr>
          <p:cNvSpPr txBox="1"/>
          <p:nvPr/>
        </p:nvSpPr>
        <p:spPr>
          <a:xfrm>
            <a:off x="318088" y="36671993"/>
            <a:ext cx="32081200" cy="3161315"/>
          </a:xfrm>
          <a:prstGeom prst="rect">
            <a:avLst/>
          </a:prstGeom>
          <a:noFill/>
        </p:spPr>
        <p:txBody>
          <a:bodyPr wrap="square" rtlCol="0">
            <a:spAutoFit/>
          </a:bodyPr>
          <a:lstStyle/>
          <a:p>
            <a:r>
              <a:rPr lang="en-GB" sz="3200" cap="all" dirty="0" err="1">
                <a:effectLst/>
                <a:latin typeface="Cambria" panose="02040503050406030204" pitchFamily="18" charset="0"/>
                <a:ea typeface="Cambria" panose="02040503050406030204" pitchFamily="18" charset="0"/>
              </a:rPr>
              <a:t>P</a:t>
            </a:r>
            <a:r>
              <a:rPr lang="en-GB" sz="3200" dirty="0" err="1">
                <a:effectLst/>
                <a:latin typeface="Cambria" panose="02040503050406030204" pitchFamily="18" charset="0"/>
                <a:ea typeface="Cambria" panose="02040503050406030204" pitchFamily="18" charset="0"/>
              </a:rPr>
              <a:t>icanço</a:t>
            </a:r>
            <a:r>
              <a:rPr lang="en-GB" sz="3200" cap="all" dirty="0">
                <a:effectLst/>
                <a:latin typeface="Cambria" panose="02040503050406030204" pitchFamily="18" charset="0"/>
                <a:ea typeface="Cambria" panose="02040503050406030204" pitchFamily="18" charset="0"/>
              </a:rPr>
              <a:t>, M. C., </a:t>
            </a:r>
            <a:r>
              <a:rPr lang="en-GB" sz="3200" cap="all" dirty="0" err="1">
                <a:effectLst/>
                <a:latin typeface="Cambria" panose="02040503050406030204" pitchFamily="18" charset="0"/>
                <a:ea typeface="Cambria" panose="02040503050406030204" pitchFamily="18" charset="0"/>
              </a:rPr>
              <a:t>B</a:t>
            </a:r>
            <a:r>
              <a:rPr lang="en-GB" sz="3200" dirty="0" err="1">
                <a:effectLst/>
                <a:latin typeface="Cambria" panose="02040503050406030204" pitchFamily="18" charset="0"/>
                <a:ea typeface="Cambria" panose="02040503050406030204" pitchFamily="18" charset="0"/>
              </a:rPr>
              <a:t>acci</a:t>
            </a:r>
            <a:r>
              <a:rPr lang="en-GB" sz="3200" cap="all" dirty="0">
                <a:effectLst/>
                <a:latin typeface="Cambria" panose="02040503050406030204" pitchFamily="18" charset="0"/>
                <a:ea typeface="Cambria" panose="02040503050406030204" pitchFamily="18" charset="0"/>
              </a:rPr>
              <a:t>, L., C</a:t>
            </a:r>
            <a:r>
              <a:rPr lang="en-GB" sz="3200" dirty="0">
                <a:effectLst/>
                <a:latin typeface="Cambria" panose="02040503050406030204" pitchFamily="18" charset="0"/>
                <a:ea typeface="Cambria" panose="02040503050406030204" pitchFamily="18" charset="0"/>
              </a:rPr>
              <a:t>respo</a:t>
            </a:r>
            <a:r>
              <a:rPr lang="en-GB" sz="3200" cap="all" dirty="0">
                <a:effectLst/>
                <a:latin typeface="Cambria" panose="02040503050406030204" pitchFamily="18" charset="0"/>
                <a:ea typeface="Cambria" panose="02040503050406030204" pitchFamily="18" charset="0"/>
              </a:rPr>
              <a:t>, A. L. B., M</a:t>
            </a:r>
            <a:r>
              <a:rPr lang="en-GB" sz="3200" dirty="0">
                <a:effectLst/>
                <a:latin typeface="Cambria" panose="02040503050406030204" pitchFamily="18" charset="0"/>
                <a:ea typeface="Cambria" panose="02040503050406030204" pitchFamily="18" charset="0"/>
              </a:rPr>
              <a:t>iranda</a:t>
            </a:r>
            <a:r>
              <a:rPr lang="en-GB" sz="3200" cap="all" dirty="0">
                <a:effectLst/>
                <a:latin typeface="Cambria" panose="02040503050406030204" pitchFamily="18" charset="0"/>
                <a:ea typeface="Cambria" panose="02040503050406030204" pitchFamily="18" charset="0"/>
              </a:rPr>
              <a:t>, M. M. M., and M</a:t>
            </a:r>
            <a:r>
              <a:rPr lang="en-GB" sz="3200" dirty="0">
                <a:effectLst/>
                <a:latin typeface="Cambria" panose="02040503050406030204" pitchFamily="18" charset="0"/>
                <a:ea typeface="Cambria" panose="02040503050406030204" pitchFamily="18" charset="0"/>
              </a:rPr>
              <a:t>artins</a:t>
            </a:r>
            <a:r>
              <a:rPr lang="en-GB" sz="3200" cap="all" dirty="0">
                <a:effectLst/>
                <a:latin typeface="Cambria" panose="02040503050406030204" pitchFamily="18" charset="0"/>
                <a:ea typeface="Cambria" panose="02040503050406030204" pitchFamily="18" charset="0"/>
              </a:rPr>
              <a:t>, J. C</a:t>
            </a:r>
            <a:r>
              <a:rPr lang="en-GB" sz="3200" dirty="0">
                <a:effectLst/>
                <a:latin typeface="Cambria" panose="02040503050406030204" pitchFamily="18" charset="0"/>
                <a:ea typeface="Cambria" panose="02040503050406030204" pitchFamily="18" charset="0"/>
              </a:rPr>
              <a:t>. (2007). impact of integrated pest management strategies on pest suppression and environmental safety in tomato crops. crop protection, 26(4), 642–650</a:t>
            </a:r>
            <a:endParaRPr lang="ro-RO" sz="3200" dirty="0">
              <a:effectLst/>
              <a:latin typeface="Cambria" panose="02040503050406030204" pitchFamily="18" charset="0"/>
              <a:ea typeface="Cambria" panose="02040503050406030204" pitchFamily="18" charset="0"/>
            </a:endParaRPr>
          </a:p>
          <a:p>
            <a:r>
              <a:rPr lang="ro-RO" sz="3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Hao Li, Xiaozhen Yang, Hejie Chen, Qi Cui, Genlan Yuan, Xiaocun Han, Chunhua Wei, Yong Zhang, Jianxiang Ma, Xian Zhang, Water requirement characteristics and the optimal irrigation schedule for the growth, yield, and fruit quality of watermelon under plastic film mulching, Scientia Horticulturae,Volume 241,2018,Pages 74-82,ISSN 0304-4238,</a:t>
            </a:r>
            <a:endParaRPr lang="ro-RO" sz="3200" dirty="0">
              <a:effectLst/>
              <a:latin typeface="Cambria" panose="02040503050406030204" pitchFamily="18" charset="0"/>
              <a:ea typeface="Cambria" panose="02040503050406030204" pitchFamily="18" charset="0"/>
              <a:cs typeface="Times New Roman" panose="02020603050405020304" pitchFamily="18" charset="0"/>
            </a:endParaRPr>
          </a:p>
          <a:p>
            <a:endParaRPr lang="ro-RO" dirty="0"/>
          </a:p>
        </p:txBody>
      </p:sp>
      <p:sp>
        <p:nvSpPr>
          <p:cNvPr id="6" name="TextBox 5">
            <a:extLst>
              <a:ext uri="{FF2B5EF4-FFF2-40B4-BE49-F238E27FC236}">
                <a16:creationId xmlns:a16="http://schemas.microsoft.com/office/drawing/2014/main" id="{BDD41FEF-2FBF-4565-85DB-8D4B8206D051}"/>
              </a:ext>
            </a:extLst>
          </p:cNvPr>
          <p:cNvSpPr txBox="1"/>
          <p:nvPr/>
        </p:nvSpPr>
        <p:spPr>
          <a:xfrm>
            <a:off x="318088" y="32885803"/>
            <a:ext cx="31628762" cy="255454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Among the watermelon and melon hybrids analyzed, differences in production were recorded in the years 2023–2024, influencing the directions of utilization both in fresh consumption and in processed products, resulting in a variety of products.</a:t>
            </a:r>
          </a:p>
          <a:p>
            <a:pPr algn="just"/>
            <a:r>
              <a:rPr lang="en-US" sz="3200" dirty="0">
                <a:latin typeface="Cambria" panose="02040503050406030204" pitchFamily="18" charset="0"/>
                <a:ea typeface="Cambria" panose="02040503050406030204" pitchFamily="18" charset="0"/>
              </a:rPr>
              <a:t>The hail phenomenon had a significant impact on the morphological and organoleptic characteristics of the fruits, affecting the appearance, shape, and color of the rind, the size of the fruits, as well as the aroma and taste of the pulp, depending on the genetic particularities of each hybrid.</a:t>
            </a:r>
          </a:p>
          <a:p>
            <a:pPr algn="just"/>
            <a:r>
              <a:rPr lang="en-US" sz="3200" dirty="0">
                <a:latin typeface="Cambria" panose="02040503050406030204" pitchFamily="18" charset="0"/>
                <a:ea typeface="Cambria" panose="02040503050406030204" pitchFamily="18" charset="0"/>
              </a:rPr>
              <a:t>Climatic accidents such as hail can cause major production losses and, in severe cases, can lead to the complete loss of the crop.</a:t>
            </a:r>
          </a:p>
        </p:txBody>
      </p:sp>
      <p:pic>
        <p:nvPicPr>
          <p:cNvPr id="27" name="Picture 26">
            <a:extLst>
              <a:ext uri="{FF2B5EF4-FFF2-40B4-BE49-F238E27FC236}">
                <a16:creationId xmlns:a16="http://schemas.microsoft.com/office/drawing/2014/main" id="{BDEAD342-FB06-4990-A6DE-A2A47EEEFF28}"/>
              </a:ext>
            </a:extLst>
          </p:cNvPr>
          <p:cNvPicPr>
            <a:picLocks noChangeAspect="1"/>
          </p:cNvPicPr>
          <p:nvPr/>
        </p:nvPicPr>
        <p:blipFill>
          <a:blip r:embed="rId3"/>
          <a:stretch>
            <a:fillRect/>
          </a:stretch>
        </p:blipFill>
        <p:spPr>
          <a:xfrm>
            <a:off x="1891896" y="27194339"/>
            <a:ext cx="13381488" cy="4092330"/>
          </a:xfrm>
          <a:prstGeom prst="rect">
            <a:avLst/>
          </a:prstGeom>
        </p:spPr>
      </p:pic>
      <p:sp>
        <p:nvSpPr>
          <p:cNvPr id="7" name="TextBox 6">
            <a:extLst>
              <a:ext uri="{FF2B5EF4-FFF2-40B4-BE49-F238E27FC236}">
                <a16:creationId xmlns:a16="http://schemas.microsoft.com/office/drawing/2014/main" id="{70882DBD-D7C3-4DCB-97C7-502A39C35063}"/>
              </a:ext>
            </a:extLst>
          </p:cNvPr>
          <p:cNvSpPr txBox="1"/>
          <p:nvPr/>
        </p:nvSpPr>
        <p:spPr>
          <a:xfrm>
            <a:off x="3521883" y="31685205"/>
            <a:ext cx="10002044" cy="584775"/>
          </a:xfrm>
          <a:prstGeom prst="rect">
            <a:avLst/>
          </a:prstGeom>
          <a:noFill/>
        </p:spPr>
        <p:txBody>
          <a:bodyPr wrap="square" rtlCol="0">
            <a:spAutoFit/>
          </a:bodyPr>
          <a:lstStyle/>
          <a:p>
            <a:r>
              <a:rPr lang="en-US" sz="3200" dirty="0"/>
              <a:t>Figure 1 </a:t>
            </a:r>
            <a:r>
              <a:rPr lang="ro-RO" sz="3200" dirty="0"/>
              <a:t>- </a:t>
            </a:r>
            <a:r>
              <a:rPr lang="en-US" sz="3200" dirty="0"/>
              <a:t>Establishment of the melon crop</a:t>
            </a:r>
            <a:endParaRPr lang="ro-RO" sz="3200" dirty="0"/>
          </a:p>
        </p:txBody>
      </p:sp>
      <p:sp>
        <p:nvSpPr>
          <p:cNvPr id="8" name="TextBox 7">
            <a:extLst>
              <a:ext uri="{FF2B5EF4-FFF2-40B4-BE49-F238E27FC236}">
                <a16:creationId xmlns:a16="http://schemas.microsoft.com/office/drawing/2014/main" id="{A4538777-0982-4AFB-8385-1C5564A4DB66}"/>
              </a:ext>
            </a:extLst>
          </p:cNvPr>
          <p:cNvSpPr txBox="1"/>
          <p:nvPr/>
        </p:nvSpPr>
        <p:spPr>
          <a:xfrm>
            <a:off x="16628966" y="10167788"/>
            <a:ext cx="15209824" cy="611597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The year 2024 highlighted the vulnerability of melon crops to extreme weather phenomena. The damage was significant, as the crop was not protected by anti-hail systems. Figure 2 shows the effects of hail on the melon crop, affecting both the fruits and the vegetative part, with shoots and leaves being damaged.</a:t>
            </a:r>
          </a:p>
          <a:p>
            <a:pPr algn="just"/>
            <a:r>
              <a:rPr lang="en-US" sz="3200" dirty="0">
                <a:latin typeface="Cambria" panose="02040503050406030204" pitchFamily="18" charset="0"/>
                <a:ea typeface="Cambria" panose="02040503050406030204" pitchFamily="18" charset="0"/>
              </a:rPr>
              <a:t>In the </a:t>
            </a:r>
            <a:r>
              <a:rPr lang="en-US" sz="3200" dirty="0" err="1">
                <a:latin typeface="Cambria" panose="02040503050406030204" pitchFamily="18" charset="0"/>
                <a:ea typeface="Cambria" panose="02040503050406030204" pitchFamily="18" charset="0"/>
              </a:rPr>
              <a:t>Baronesa</a:t>
            </a:r>
            <a:r>
              <a:rPr lang="en-US" sz="3200" dirty="0">
                <a:latin typeface="Cambria" panose="02040503050406030204" pitchFamily="18" charset="0"/>
                <a:ea typeface="Cambria" panose="02040503050406030204" pitchFamily="18" charset="0"/>
              </a:rPr>
              <a:t> and Sorento hybrids, hail caused cracks in the tissue of the watermelons, which subsequently facilitated the development of diseases and pests. In the yellow melon varieties Master and Raymond, visible marks were recorded on the rind, which affected the pulp quality.</a:t>
            </a:r>
          </a:p>
          <a:p>
            <a:pPr algn="just"/>
            <a:r>
              <a:rPr lang="en-US" sz="3200" dirty="0">
                <a:latin typeface="Cambria" panose="02040503050406030204" pitchFamily="18" charset="0"/>
                <a:ea typeface="Cambria" panose="02040503050406030204" pitchFamily="18" charset="0"/>
              </a:rPr>
              <a:t>The application of a copper-based treatment after the hail event led to a partial recovery of the plants. The damaged fruits were further utilized through processing.</a:t>
            </a:r>
          </a:p>
          <a:p>
            <a:endParaRPr lang="ro-RO" dirty="0"/>
          </a:p>
        </p:txBody>
      </p:sp>
      <p:pic>
        <p:nvPicPr>
          <p:cNvPr id="28" name="Picture 27">
            <a:extLst>
              <a:ext uri="{FF2B5EF4-FFF2-40B4-BE49-F238E27FC236}">
                <a16:creationId xmlns:a16="http://schemas.microsoft.com/office/drawing/2014/main" id="{A9910011-BA70-41A1-9F42-19FEB041B4E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648948" y="16044382"/>
            <a:ext cx="6905673" cy="5067317"/>
          </a:xfrm>
          <a:prstGeom prst="rect">
            <a:avLst/>
          </a:prstGeom>
          <a:noFill/>
          <a:ln>
            <a:noFill/>
          </a:ln>
        </p:spPr>
      </p:pic>
      <p:pic>
        <p:nvPicPr>
          <p:cNvPr id="29" name="Picture 28">
            <a:extLst>
              <a:ext uri="{FF2B5EF4-FFF2-40B4-BE49-F238E27FC236}">
                <a16:creationId xmlns:a16="http://schemas.microsoft.com/office/drawing/2014/main" id="{BBD22204-D63F-4FA7-BA9A-D94F9653D92E}"/>
              </a:ext>
            </a:extLst>
          </p:cNvPr>
          <p:cNvPicPr>
            <a:picLocks noChangeAspect="1"/>
          </p:cNvPicPr>
          <p:nvPr/>
        </p:nvPicPr>
        <p:blipFill>
          <a:blip r:embed="rId5"/>
          <a:stretch>
            <a:fillRect/>
          </a:stretch>
        </p:blipFill>
        <p:spPr>
          <a:xfrm>
            <a:off x="24040794" y="15940741"/>
            <a:ext cx="8160544" cy="5028173"/>
          </a:xfrm>
          <a:prstGeom prst="rect">
            <a:avLst/>
          </a:prstGeom>
        </p:spPr>
      </p:pic>
      <p:sp>
        <p:nvSpPr>
          <p:cNvPr id="9" name="TextBox 8">
            <a:extLst>
              <a:ext uri="{FF2B5EF4-FFF2-40B4-BE49-F238E27FC236}">
                <a16:creationId xmlns:a16="http://schemas.microsoft.com/office/drawing/2014/main" id="{957891FA-A6E4-49E2-A830-A258E4CD10CB}"/>
              </a:ext>
            </a:extLst>
          </p:cNvPr>
          <p:cNvSpPr txBox="1"/>
          <p:nvPr/>
        </p:nvSpPr>
        <p:spPr>
          <a:xfrm>
            <a:off x="16956463" y="21490863"/>
            <a:ext cx="6055322"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Figure 2 </a:t>
            </a:r>
            <a:r>
              <a:rPr lang="ro-RO"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Crop damaged by hail</a:t>
            </a:r>
            <a:endParaRPr lang="ro-RO"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F078BA5-0834-431C-BABA-4FAFC7D73B22}"/>
              </a:ext>
            </a:extLst>
          </p:cNvPr>
          <p:cNvSpPr txBox="1"/>
          <p:nvPr/>
        </p:nvSpPr>
        <p:spPr>
          <a:xfrm>
            <a:off x="25065573" y="21471936"/>
            <a:ext cx="6732029"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Figure 3 </a:t>
            </a:r>
            <a:r>
              <a:rPr lang="ro-RO" sz="32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Yellow melon production</a:t>
            </a:r>
            <a:endParaRPr lang="ro-RO"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96B57FD9-8032-497C-8484-1DF193BC4C69}"/>
              </a:ext>
            </a:extLst>
          </p:cNvPr>
          <p:cNvSpPr txBox="1"/>
          <p:nvPr/>
        </p:nvSpPr>
        <p:spPr>
          <a:xfrm>
            <a:off x="16499967" y="22769390"/>
            <a:ext cx="15446653" cy="9316846"/>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Watermelons and melons were classified into two quality classes according to technical requirements, as</a:t>
            </a:r>
            <a:r>
              <a:rPr lang="ro-RO" sz="32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follows:</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Quality I;</a:t>
            </a:r>
            <a:br>
              <a:rPr lang="en-US" sz="3200" dirty="0">
                <a:latin typeface="Cambria" panose="02040503050406030204" pitchFamily="18" charset="0"/>
                <a:ea typeface="Cambria" panose="02040503050406030204" pitchFamily="18" charset="0"/>
              </a:rPr>
            </a:br>
            <a:r>
              <a:rPr lang="en-US" sz="3200" dirty="0">
                <a:latin typeface="Cambria" panose="02040503050406030204" pitchFamily="18" charset="0"/>
                <a:ea typeface="Cambria" panose="02040503050406030204" pitchFamily="18" charset="0"/>
              </a:rPr>
              <a:t>Quality II.</a:t>
            </a:r>
            <a:r>
              <a:rPr lang="ro-RO" sz="3200" dirty="0">
                <a:latin typeface="Cambria" panose="02040503050406030204" pitchFamily="18" charset="0"/>
                <a:ea typeface="Cambria" panose="02040503050406030204" pitchFamily="18" charset="0"/>
              </a:rPr>
              <a:t> </a:t>
            </a:r>
          </a:p>
          <a:p>
            <a:r>
              <a:rPr lang="en-US" sz="3200" dirty="0">
                <a:latin typeface="Cambria" panose="02040503050406030204" pitchFamily="18" charset="0"/>
                <a:ea typeface="Cambria" panose="02040503050406030204" pitchFamily="18" charset="0"/>
              </a:rPr>
              <a:t>In 2023, the Raymond melon hybrid recorded a combined Quality I and II production of 72.92%, which was suitable for marketing and fresh consumption. The remaining 27.08% was intended for industrial processing. In the same year, the Master yellow melon hybrid achieved 65.48% suitable for commercialization, compared to the Raymond hybrid. As shown in Figure 3, 34.52% was allocated for processing.</a:t>
            </a:r>
          </a:p>
          <a:p>
            <a:pPr algn="just"/>
            <a:r>
              <a:rPr lang="en-US" sz="3200" dirty="0">
                <a:latin typeface="Cambria" panose="02040503050406030204" pitchFamily="18" charset="0"/>
                <a:ea typeface="Cambria" panose="02040503050406030204" pitchFamily="18" charset="0"/>
              </a:rPr>
              <a:t>The hail phenomenon in June 2024 led to a decrease in the percentage of marketable fruits. In the Raymond hybrid, 40.76% was marketed fresh, while 59.24% was directed toward processing. The Master hybrid recorded 73.58% for processing, while the remaining 25.57% was intended for fresh consumption.</a:t>
            </a:r>
          </a:p>
          <a:p>
            <a:pPr algn="just"/>
            <a:r>
              <a:rPr lang="en-US" sz="3200" dirty="0">
                <a:latin typeface="Cambria" panose="02040503050406030204" pitchFamily="18" charset="0"/>
                <a:ea typeface="Cambria" panose="02040503050406030204" pitchFamily="18" charset="0"/>
              </a:rPr>
              <a:t>From the analysis of the 2023 and 2024 data, it can be observed that the </a:t>
            </a:r>
            <a:r>
              <a:rPr lang="en-US" sz="3200" dirty="0" err="1">
                <a:latin typeface="Cambria" panose="02040503050406030204" pitchFamily="18" charset="0"/>
                <a:ea typeface="Cambria" panose="02040503050406030204" pitchFamily="18" charset="0"/>
              </a:rPr>
              <a:t>Baronesa</a:t>
            </a:r>
            <a:r>
              <a:rPr lang="en-US" sz="3200" dirty="0">
                <a:latin typeface="Cambria" panose="02040503050406030204" pitchFamily="18" charset="0"/>
                <a:ea typeface="Cambria" panose="02040503050406030204" pitchFamily="18" charset="0"/>
              </a:rPr>
              <a:t> and Sorento watermelon hybrids showed a decline in quality, with a tendency toward processing, resulting in a diversified range of processed products.</a:t>
            </a:r>
          </a:p>
          <a:p>
            <a:endParaRPr lang="ro-RO" dirty="0"/>
          </a:p>
        </p:txBody>
      </p:sp>
      <p:pic>
        <p:nvPicPr>
          <p:cNvPr id="4" name="Picture 3">
            <a:extLst>
              <a:ext uri="{FF2B5EF4-FFF2-40B4-BE49-F238E27FC236}">
                <a16:creationId xmlns:a16="http://schemas.microsoft.com/office/drawing/2014/main" id="{7F059B8C-83E4-A37D-B0FF-7A292F3CE290}"/>
              </a:ext>
            </a:extLst>
          </p:cNvPr>
          <p:cNvPicPr>
            <a:picLocks noChangeAspect="1"/>
          </p:cNvPicPr>
          <p:nvPr/>
        </p:nvPicPr>
        <p:blipFill>
          <a:blip r:embed="rId6"/>
          <a:stretch>
            <a:fillRect/>
          </a:stretch>
        </p:blipFill>
        <p:spPr>
          <a:xfrm>
            <a:off x="26919936" y="1057396"/>
            <a:ext cx="3965267" cy="4021432"/>
          </a:xfrm>
          <a:prstGeom prst="rect">
            <a:avLst/>
          </a:prstGeom>
        </p:spPr>
      </p:pic>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1475</TotalTime>
  <Words>1651</Words>
  <Application>Microsoft Office PowerPoint</Application>
  <PresentationFormat>Custom</PresentationFormat>
  <Paragraphs>66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Calibri</vt:lpstr>
      <vt:lpstr>Calibri Light</vt:lpstr>
      <vt:lpstr>Cambria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196</cp:revision>
  <cp:lastPrinted>2020-03-30T08:43:16Z</cp:lastPrinted>
  <dcterms:created xsi:type="dcterms:W3CDTF">2015-08-26T05:25:30Z</dcterms:created>
  <dcterms:modified xsi:type="dcterms:W3CDTF">2026-05-11T05:36:32Z</dcterms:modified>
</cp:coreProperties>
</file>